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 id="2147483677" r:id="rId2"/>
    <p:sldMasterId id="2147483679" r:id="rId3"/>
    <p:sldMasterId id="2147483681" r:id="rId4"/>
    <p:sldMasterId id="2147483683" r:id="rId5"/>
  </p:sldMasterIdLst>
  <p:notesMasterIdLst>
    <p:notesMasterId r:id="rId32"/>
  </p:notesMasterIdLst>
  <p:handoutMasterIdLst>
    <p:handoutMasterId r:id="rId33"/>
  </p:handoutMasterIdLst>
  <p:sldIdLst>
    <p:sldId id="256" r:id="rId6"/>
    <p:sldId id="257" r:id="rId7"/>
    <p:sldId id="264" r:id="rId8"/>
    <p:sldId id="265" r:id="rId9"/>
    <p:sldId id="258" r:id="rId10"/>
    <p:sldId id="266" r:id="rId11"/>
    <p:sldId id="267" r:id="rId12"/>
    <p:sldId id="260" r:id="rId13"/>
    <p:sldId id="261" r:id="rId14"/>
    <p:sldId id="262" r:id="rId15"/>
    <p:sldId id="268" r:id="rId16"/>
    <p:sldId id="263" r:id="rId17"/>
    <p:sldId id="269" r:id="rId18"/>
    <p:sldId id="274" r:id="rId19"/>
    <p:sldId id="270" r:id="rId20"/>
    <p:sldId id="271" r:id="rId21"/>
    <p:sldId id="272" r:id="rId22"/>
    <p:sldId id="273" r:id="rId23"/>
    <p:sldId id="275" r:id="rId24"/>
    <p:sldId id="276" r:id="rId25"/>
    <p:sldId id="277" r:id="rId26"/>
    <p:sldId id="278" r:id="rId27"/>
    <p:sldId id="279" r:id="rId28"/>
    <p:sldId id="280" r:id="rId29"/>
    <p:sldId id="281" r:id="rId30"/>
    <p:sldId id="282"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FD63"/>
    <a:srgbClr val="005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16"/>
    <p:restoredTop sz="94663"/>
  </p:normalViewPr>
  <p:slideViewPr>
    <p:cSldViewPr snapToGrid="0" snapToObjects="1">
      <p:cViewPr varScale="1">
        <p:scale>
          <a:sx n="54" d="100"/>
          <a:sy n="54" d="100"/>
        </p:scale>
        <p:origin x="96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0" d="100"/>
          <a:sy n="70" d="100"/>
        </p:scale>
        <p:origin x="36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5D5C1E-C437-4FC4-A24E-81D2DE8BC361}" type="doc">
      <dgm:prSet loTypeId="urn:microsoft.com/office/officeart/2018/2/layout/IconLabelList" loCatId="icon" qsTypeId="urn:microsoft.com/office/officeart/2005/8/quickstyle/simple1" qsCatId="simple" csTypeId="urn:microsoft.com/office/officeart/2005/8/colors/colorful5" csCatId="colorful" phldr="1"/>
      <dgm:spPr/>
      <dgm:t>
        <a:bodyPr/>
        <a:lstStyle/>
        <a:p>
          <a:endParaRPr lang="en-US"/>
        </a:p>
      </dgm:t>
    </dgm:pt>
    <dgm:pt modelId="{A0CFE5B1-7C9A-42B8-9E23-EBB0FB8C7F15}">
      <dgm:prSet custT="1"/>
      <dgm:spPr/>
      <dgm:t>
        <a:bodyPr/>
        <a:lstStyle/>
        <a:p>
          <a:pPr>
            <a:lnSpc>
              <a:spcPct val="100000"/>
            </a:lnSpc>
          </a:pPr>
          <a:r>
            <a:rPr lang="en-US" sz="1800" dirty="0"/>
            <a:t>After the results for this project is gathered, we will then download the data from Qualtrics and import it into SPSS for analysis.</a:t>
          </a:r>
        </a:p>
      </dgm:t>
    </dgm:pt>
    <dgm:pt modelId="{281F4F77-0E6E-45E1-9F25-C7F510B67D54}" type="parTrans" cxnId="{AA05A9EB-E642-4186-9099-891C1FFB539D}">
      <dgm:prSet/>
      <dgm:spPr/>
      <dgm:t>
        <a:bodyPr/>
        <a:lstStyle/>
        <a:p>
          <a:endParaRPr lang="en-US"/>
        </a:p>
      </dgm:t>
    </dgm:pt>
    <dgm:pt modelId="{7F3F643D-2BC0-4C23-9108-2D89F07CF4A7}" type="sibTrans" cxnId="{AA05A9EB-E642-4186-9099-891C1FFB539D}">
      <dgm:prSet/>
      <dgm:spPr/>
      <dgm:t>
        <a:bodyPr/>
        <a:lstStyle/>
        <a:p>
          <a:endParaRPr lang="en-US"/>
        </a:p>
      </dgm:t>
    </dgm:pt>
    <dgm:pt modelId="{23BA0291-1CEB-4807-AF6D-CA2471E9CFF7}">
      <dgm:prSet/>
      <dgm:spPr/>
      <dgm:t>
        <a:bodyPr/>
        <a:lstStyle/>
        <a:p>
          <a:pPr>
            <a:lnSpc>
              <a:spcPct val="100000"/>
            </a:lnSpc>
          </a:pPr>
          <a:r>
            <a:rPr lang="en-US"/>
            <a:t>We will then utilize the use of statistical analysis tools like ANOVA’S and Chi Squared to showcase if our survey results are significant.</a:t>
          </a:r>
        </a:p>
      </dgm:t>
    </dgm:pt>
    <dgm:pt modelId="{C125B4D7-83BA-4CCE-BB86-B1DD8AB301F7}" type="parTrans" cxnId="{44C9FFDE-52C2-4368-98F4-55F32FB0B192}">
      <dgm:prSet/>
      <dgm:spPr/>
      <dgm:t>
        <a:bodyPr/>
        <a:lstStyle/>
        <a:p>
          <a:endParaRPr lang="en-US"/>
        </a:p>
      </dgm:t>
    </dgm:pt>
    <dgm:pt modelId="{036F4615-76EF-473C-A182-7ED4E7DB765D}" type="sibTrans" cxnId="{44C9FFDE-52C2-4368-98F4-55F32FB0B192}">
      <dgm:prSet/>
      <dgm:spPr/>
      <dgm:t>
        <a:bodyPr/>
        <a:lstStyle/>
        <a:p>
          <a:endParaRPr lang="en-US"/>
        </a:p>
      </dgm:t>
    </dgm:pt>
    <dgm:pt modelId="{32E92B9F-822E-4F09-9114-1782DBD2C82B}">
      <dgm:prSet/>
      <dgm:spPr/>
      <dgm:t>
        <a:bodyPr/>
        <a:lstStyle/>
        <a:p>
          <a:pPr>
            <a:lnSpc>
              <a:spcPct val="100000"/>
            </a:lnSpc>
          </a:pPr>
          <a:r>
            <a:rPr lang="en-US"/>
            <a:t>Does the data support the questions we asked about the results or negate the questions?</a:t>
          </a:r>
        </a:p>
      </dgm:t>
    </dgm:pt>
    <dgm:pt modelId="{E2F744E3-3B50-47BE-A7AB-2B69247CEBAB}" type="parTrans" cxnId="{EF6DF1F8-3F98-4DC7-AE0A-A0D1FB1BE529}">
      <dgm:prSet/>
      <dgm:spPr/>
      <dgm:t>
        <a:bodyPr/>
        <a:lstStyle/>
        <a:p>
          <a:endParaRPr lang="en-US"/>
        </a:p>
      </dgm:t>
    </dgm:pt>
    <dgm:pt modelId="{AC75E060-2404-4FA4-ADD0-06C632507126}" type="sibTrans" cxnId="{EF6DF1F8-3F98-4DC7-AE0A-A0D1FB1BE529}">
      <dgm:prSet/>
      <dgm:spPr/>
      <dgm:t>
        <a:bodyPr/>
        <a:lstStyle/>
        <a:p>
          <a:endParaRPr lang="en-US"/>
        </a:p>
      </dgm:t>
    </dgm:pt>
    <dgm:pt modelId="{9094F4AB-D307-4F95-9EB6-22C6932DA900}" type="pres">
      <dgm:prSet presAssocID="{AC5D5C1E-C437-4FC4-A24E-81D2DE8BC361}" presName="root" presStyleCnt="0">
        <dgm:presLayoutVars>
          <dgm:dir/>
          <dgm:resizeHandles val="exact"/>
        </dgm:presLayoutVars>
      </dgm:prSet>
      <dgm:spPr/>
    </dgm:pt>
    <dgm:pt modelId="{3CB75DBA-6080-438B-B29A-8CC755B2A650}" type="pres">
      <dgm:prSet presAssocID="{A0CFE5B1-7C9A-42B8-9E23-EBB0FB8C7F15}" presName="compNode" presStyleCnt="0"/>
      <dgm:spPr/>
    </dgm:pt>
    <dgm:pt modelId="{EA17B1A7-651A-4380-923E-CBB5CF4A1A59}" type="pres">
      <dgm:prSet presAssocID="{A0CFE5B1-7C9A-42B8-9E23-EBB0FB8C7F1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wnload"/>
        </a:ext>
      </dgm:extLst>
    </dgm:pt>
    <dgm:pt modelId="{AD5A11EB-5AA4-4670-92A4-079DA56AE8E2}" type="pres">
      <dgm:prSet presAssocID="{A0CFE5B1-7C9A-42B8-9E23-EBB0FB8C7F15}" presName="spaceRect" presStyleCnt="0"/>
      <dgm:spPr/>
    </dgm:pt>
    <dgm:pt modelId="{048DBB59-8111-42DB-82C4-2F0FE2F0C655}" type="pres">
      <dgm:prSet presAssocID="{A0CFE5B1-7C9A-42B8-9E23-EBB0FB8C7F15}" presName="textRect" presStyleLbl="revTx" presStyleIdx="0" presStyleCnt="3">
        <dgm:presLayoutVars>
          <dgm:chMax val="1"/>
          <dgm:chPref val="1"/>
        </dgm:presLayoutVars>
      </dgm:prSet>
      <dgm:spPr/>
    </dgm:pt>
    <dgm:pt modelId="{AA18171D-97E8-4EF5-BB56-A5C36F89EA43}" type="pres">
      <dgm:prSet presAssocID="{7F3F643D-2BC0-4C23-9108-2D89F07CF4A7}" presName="sibTrans" presStyleCnt="0"/>
      <dgm:spPr/>
    </dgm:pt>
    <dgm:pt modelId="{ED4A7D69-3F52-43B0-B690-3BF6EC9AC058}" type="pres">
      <dgm:prSet presAssocID="{23BA0291-1CEB-4807-AF6D-CA2471E9CFF7}" presName="compNode" presStyleCnt="0"/>
      <dgm:spPr/>
    </dgm:pt>
    <dgm:pt modelId="{9E1F639A-923B-4E0C-9EBF-7F6A5C6EE67D}" type="pres">
      <dgm:prSet presAssocID="{23BA0291-1CEB-4807-AF6D-CA2471E9CFF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485DA174-9558-4D43-AD58-47B4815BE15D}" type="pres">
      <dgm:prSet presAssocID="{23BA0291-1CEB-4807-AF6D-CA2471E9CFF7}" presName="spaceRect" presStyleCnt="0"/>
      <dgm:spPr/>
    </dgm:pt>
    <dgm:pt modelId="{C09853F0-57CC-4965-B8B5-8C0538D3FC65}" type="pres">
      <dgm:prSet presAssocID="{23BA0291-1CEB-4807-AF6D-CA2471E9CFF7}" presName="textRect" presStyleLbl="revTx" presStyleIdx="1" presStyleCnt="3">
        <dgm:presLayoutVars>
          <dgm:chMax val="1"/>
          <dgm:chPref val="1"/>
        </dgm:presLayoutVars>
      </dgm:prSet>
      <dgm:spPr/>
    </dgm:pt>
    <dgm:pt modelId="{93C65801-5E0A-4869-B40A-4A8DAC644012}" type="pres">
      <dgm:prSet presAssocID="{036F4615-76EF-473C-A182-7ED4E7DB765D}" presName="sibTrans" presStyleCnt="0"/>
      <dgm:spPr/>
    </dgm:pt>
    <dgm:pt modelId="{91260A9E-B9D5-4968-8F68-977BC60F464E}" type="pres">
      <dgm:prSet presAssocID="{32E92B9F-822E-4F09-9114-1782DBD2C82B}" presName="compNode" presStyleCnt="0"/>
      <dgm:spPr/>
    </dgm:pt>
    <dgm:pt modelId="{0B329C40-51AD-4783-8904-21C67D85FB56}" type="pres">
      <dgm:prSet presAssocID="{32E92B9F-822E-4F09-9114-1782DBD2C82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lp"/>
        </a:ext>
      </dgm:extLst>
    </dgm:pt>
    <dgm:pt modelId="{E20F4DC0-6978-4EA5-AA57-ADE5751C7CDF}" type="pres">
      <dgm:prSet presAssocID="{32E92B9F-822E-4F09-9114-1782DBD2C82B}" presName="spaceRect" presStyleCnt="0"/>
      <dgm:spPr/>
    </dgm:pt>
    <dgm:pt modelId="{46A6CD54-C620-4B7A-97D7-C37E74EC1D96}" type="pres">
      <dgm:prSet presAssocID="{32E92B9F-822E-4F09-9114-1782DBD2C82B}" presName="textRect" presStyleLbl="revTx" presStyleIdx="2" presStyleCnt="3">
        <dgm:presLayoutVars>
          <dgm:chMax val="1"/>
          <dgm:chPref val="1"/>
        </dgm:presLayoutVars>
      </dgm:prSet>
      <dgm:spPr/>
    </dgm:pt>
  </dgm:ptLst>
  <dgm:cxnLst>
    <dgm:cxn modelId="{E1ED8524-F683-41D8-BDEF-7B7CE7A1D0A5}" type="presOf" srcId="{32E92B9F-822E-4F09-9114-1782DBD2C82B}" destId="{46A6CD54-C620-4B7A-97D7-C37E74EC1D96}" srcOrd="0" destOrd="0" presId="urn:microsoft.com/office/officeart/2018/2/layout/IconLabelList"/>
    <dgm:cxn modelId="{A03CA0C6-5C51-4D11-82F2-9AABF9612D51}" type="presOf" srcId="{A0CFE5B1-7C9A-42B8-9E23-EBB0FB8C7F15}" destId="{048DBB59-8111-42DB-82C4-2F0FE2F0C655}" srcOrd="0" destOrd="0" presId="urn:microsoft.com/office/officeart/2018/2/layout/IconLabelList"/>
    <dgm:cxn modelId="{57A055CF-DB81-4657-B257-5764AE49AC3D}" type="presOf" srcId="{AC5D5C1E-C437-4FC4-A24E-81D2DE8BC361}" destId="{9094F4AB-D307-4F95-9EB6-22C6932DA900}" srcOrd="0" destOrd="0" presId="urn:microsoft.com/office/officeart/2018/2/layout/IconLabelList"/>
    <dgm:cxn modelId="{FDAB05D7-2910-4344-880D-328D1392DF04}" type="presOf" srcId="{23BA0291-1CEB-4807-AF6D-CA2471E9CFF7}" destId="{C09853F0-57CC-4965-B8B5-8C0538D3FC65}" srcOrd="0" destOrd="0" presId="urn:microsoft.com/office/officeart/2018/2/layout/IconLabelList"/>
    <dgm:cxn modelId="{44C9FFDE-52C2-4368-98F4-55F32FB0B192}" srcId="{AC5D5C1E-C437-4FC4-A24E-81D2DE8BC361}" destId="{23BA0291-1CEB-4807-AF6D-CA2471E9CFF7}" srcOrd="1" destOrd="0" parTransId="{C125B4D7-83BA-4CCE-BB86-B1DD8AB301F7}" sibTransId="{036F4615-76EF-473C-A182-7ED4E7DB765D}"/>
    <dgm:cxn modelId="{AA05A9EB-E642-4186-9099-891C1FFB539D}" srcId="{AC5D5C1E-C437-4FC4-A24E-81D2DE8BC361}" destId="{A0CFE5B1-7C9A-42B8-9E23-EBB0FB8C7F15}" srcOrd="0" destOrd="0" parTransId="{281F4F77-0E6E-45E1-9F25-C7F510B67D54}" sibTransId="{7F3F643D-2BC0-4C23-9108-2D89F07CF4A7}"/>
    <dgm:cxn modelId="{EF6DF1F8-3F98-4DC7-AE0A-A0D1FB1BE529}" srcId="{AC5D5C1E-C437-4FC4-A24E-81D2DE8BC361}" destId="{32E92B9F-822E-4F09-9114-1782DBD2C82B}" srcOrd="2" destOrd="0" parTransId="{E2F744E3-3B50-47BE-A7AB-2B69247CEBAB}" sibTransId="{AC75E060-2404-4FA4-ADD0-06C632507126}"/>
    <dgm:cxn modelId="{A92E1B9C-4D31-4284-8148-A63795BC6B5A}" type="presParOf" srcId="{9094F4AB-D307-4F95-9EB6-22C6932DA900}" destId="{3CB75DBA-6080-438B-B29A-8CC755B2A650}" srcOrd="0" destOrd="0" presId="urn:microsoft.com/office/officeart/2018/2/layout/IconLabelList"/>
    <dgm:cxn modelId="{97F9E031-9764-4E3D-8A0F-1F71F84FD840}" type="presParOf" srcId="{3CB75DBA-6080-438B-B29A-8CC755B2A650}" destId="{EA17B1A7-651A-4380-923E-CBB5CF4A1A59}" srcOrd="0" destOrd="0" presId="urn:microsoft.com/office/officeart/2018/2/layout/IconLabelList"/>
    <dgm:cxn modelId="{BBC5ABD9-CFCE-41A1-97DD-D2D336EBC126}" type="presParOf" srcId="{3CB75DBA-6080-438B-B29A-8CC755B2A650}" destId="{AD5A11EB-5AA4-4670-92A4-079DA56AE8E2}" srcOrd="1" destOrd="0" presId="urn:microsoft.com/office/officeart/2018/2/layout/IconLabelList"/>
    <dgm:cxn modelId="{3A13AE63-29AA-4ACD-9B85-37B7C98B9472}" type="presParOf" srcId="{3CB75DBA-6080-438B-B29A-8CC755B2A650}" destId="{048DBB59-8111-42DB-82C4-2F0FE2F0C655}" srcOrd="2" destOrd="0" presId="urn:microsoft.com/office/officeart/2018/2/layout/IconLabelList"/>
    <dgm:cxn modelId="{DE5319A0-5E4E-4A2A-B2B1-C842C5B04518}" type="presParOf" srcId="{9094F4AB-D307-4F95-9EB6-22C6932DA900}" destId="{AA18171D-97E8-4EF5-BB56-A5C36F89EA43}" srcOrd="1" destOrd="0" presId="urn:microsoft.com/office/officeart/2018/2/layout/IconLabelList"/>
    <dgm:cxn modelId="{3FE01280-B50F-4AAE-958F-62F6E98EEE34}" type="presParOf" srcId="{9094F4AB-D307-4F95-9EB6-22C6932DA900}" destId="{ED4A7D69-3F52-43B0-B690-3BF6EC9AC058}" srcOrd="2" destOrd="0" presId="urn:microsoft.com/office/officeart/2018/2/layout/IconLabelList"/>
    <dgm:cxn modelId="{8FCC4CBB-C9ED-423C-91ED-F72F43EED333}" type="presParOf" srcId="{ED4A7D69-3F52-43B0-B690-3BF6EC9AC058}" destId="{9E1F639A-923B-4E0C-9EBF-7F6A5C6EE67D}" srcOrd="0" destOrd="0" presId="urn:microsoft.com/office/officeart/2018/2/layout/IconLabelList"/>
    <dgm:cxn modelId="{AC6BAA51-EF9A-4C15-ADED-8D3233F19725}" type="presParOf" srcId="{ED4A7D69-3F52-43B0-B690-3BF6EC9AC058}" destId="{485DA174-9558-4D43-AD58-47B4815BE15D}" srcOrd="1" destOrd="0" presId="urn:microsoft.com/office/officeart/2018/2/layout/IconLabelList"/>
    <dgm:cxn modelId="{F38A256F-B45A-445A-9B5D-401F4941D471}" type="presParOf" srcId="{ED4A7D69-3F52-43B0-B690-3BF6EC9AC058}" destId="{C09853F0-57CC-4965-B8B5-8C0538D3FC65}" srcOrd="2" destOrd="0" presId="urn:microsoft.com/office/officeart/2018/2/layout/IconLabelList"/>
    <dgm:cxn modelId="{8EF92E2F-E448-4339-ADEB-DD4DFF543D2B}" type="presParOf" srcId="{9094F4AB-D307-4F95-9EB6-22C6932DA900}" destId="{93C65801-5E0A-4869-B40A-4A8DAC644012}" srcOrd="3" destOrd="0" presId="urn:microsoft.com/office/officeart/2018/2/layout/IconLabelList"/>
    <dgm:cxn modelId="{36E8DD7F-1530-47E9-95EC-FB75ED4B09EE}" type="presParOf" srcId="{9094F4AB-D307-4F95-9EB6-22C6932DA900}" destId="{91260A9E-B9D5-4968-8F68-977BC60F464E}" srcOrd="4" destOrd="0" presId="urn:microsoft.com/office/officeart/2018/2/layout/IconLabelList"/>
    <dgm:cxn modelId="{45B2CE64-FBA5-4D31-B66B-219BB907FD63}" type="presParOf" srcId="{91260A9E-B9D5-4968-8F68-977BC60F464E}" destId="{0B329C40-51AD-4783-8904-21C67D85FB56}" srcOrd="0" destOrd="0" presId="urn:microsoft.com/office/officeart/2018/2/layout/IconLabelList"/>
    <dgm:cxn modelId="{91984E18-8587-4A6F-9F3F-90B9F7CF7593}" type="presParOf" srcId="{91260A9E-B9D5-4968-8F68-977BC60F464E}" destId="{E20F4DC0-6978-4EA5-AA57-ADE5751C7CDF}" srcOrd="1" destOrd="0" presId="urn:microsoft.com/office/officeart/2018/2/layout/IconLabelList"/>
    <dgm:cxn modelId="{9BBE9789-8BCC-44AC-B3B2-B6FDE6D16409}" type="presParOf" srcId="{91260A9E-B9D5-4968-8F68-977BC60F464E}" destId="{46A6CD54-C620-4B7A-97D7-C37E74EC1D9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7B1A7-651A-4380-923E-CBB5CF4A1A59}">
      <dsp:nvSpPr>
        <dsp:cNvPr id="0" name=""/>
        <dsp:cNvSpPr/>
      </dsp:nvSpPr>
      <dsp:spPr>
        <a:xfrm>
          <a:off x="1212569" y="576874"/>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8DBB59-8111-42DB-82C4-2F0FE2F0C655}">
      <dsp:nvSpPr>
        <dsp:cNvPr id="0" name=""/>
        <dsp:cNvSpPr/>
      </dsp:nvSpPr>
      <dsp:spPr>
        <a:xfrm>
          <a:off x="417971" y="2356963"/>
          <a:ext cx="2889450"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After the results for this project is gathered, we will then download the data from Qualtrics and import it into SPSS for analysis.</a:t>
          </a:r>
        </a:p>
      </dsp:txBody>
      <dsp:txXfrm>
        <a:off x="417971" y="2356963"/>
        <a:ext cx="2889450" cy="1417500"/>
      </dsp:txXfrm>
    </dsp:sp>
    <dsp:sp modelId="{9E1F639A-923B-4E0C-9EBF-7F6A5C6EE67D}">
      <dsp:nvSpPr>
        <dsp:cNvPr id="0" name=""/>
        <dsp:cNvSpPr/>
      </dsp:nvSpPr>
      <dsp:spPr>
        <a:xfrm>
          <a:off x="4607673" y="576874"/>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9853F0-57CC-4965-B8B5-8C0538D3FC65}">
      <dsp:nvSpPr>
        <dsp:cNvPr id="0" name=""/>
        <dsp:cNvSpPr/>
      </dsp:nvSpPr>
      <dsp:spPr>
        <a:xfrm>
          <a:off x="3813075" y="2356963"/>
          <a:ext cx="2889450"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We will then utilize the use of statistical analysis tools like ANOVA’S and Chi Squared to showcase if our survey results are significant.</a:t>
          </a:r>
        </a:p>
      </dsp:txBody>
      <dsp:txXfrm>
        <a:off x="3813075" y="2356963"/>
        <a:ext cx="2889450" cy="1417500"/>
      </dsp:txXfrm>
    </dsp:sp>
    <dsp:sp modelId="{0B329C40-51AD-4783-8904-21C67D85FB56}">
      <dsp:nvSpPr>
        <dsp:cNvPr id="0" name=""/>
        <dsp:cNvSpPr/>
      </dsp:nvSpPr>
      <dsp:spPr>
        <a:xfrm>
          <a:off x="8002777" y="576874"/>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A6CD54-C620-4B7A-97D7-C37E74EC1D96}">
      <dsp:nvSpPr>
        <dsp:cNvPr id="0" name=""/>
        <dsp:cNvSpPr/>
      </dsp:nvSpPr>
      <dsp:spPr>
        <a:xfrm>
          <a:off x="7208178" y="2356963"/>
          <a:ext cx="2889450"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Does the data support the questions we asked about the results or negate the questions?</a:t>
          </a:r>
        </a:p>
      </dsp:txBody>
      <dsp:txXfrm>
        <a:off x="7208178" y="2356963"/>
        <a:ext cx="2889450" cy="14175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0DCB3B-CE44-AC48-BB64-A07D485C8BC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B80314D3-B9F5-604F-BB85-40D9FA911AC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6EC8469-7A23-0E40-AB68-8126AE0C8AA2}" type="datetimeFigureOut">
              <a:rPr lang="en-US" smtClean="0"/>
              <a:t>3/30/2021</a:t>
            </a:fld>
            <a:endParaRPr lang="en-US"/>
          </a:p>
        </p:txBody>
      </p:sp>
      <p:sp>
        <p:nvSpPr>
          <p:cNvPr id="4" name="Footer Placeholder 3">
            <a:extLst>
              <a:ext uri="{FF2B5EF4-FFF2-40B4-BE49-F238E27FC236}">
                <a16:creationId xmlns:a16="http://schemas.microsoft.com/office/drawing/2014/main" id="{87E4CA4E-C06E-8041-A84A-7007E142668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45D5119-9953-7142-AC42-D87726C141A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7E7E376-B492-B14F-85C8-45B1BD2B71C2}" type="slidenum">
              <a:rPr lang="en-US" smtClean="0"/>
              <a:t>‹#›</a:t>
            </a:fld>
            <a:endParaRPr lang="en-US"/>
          </a:p>
        </p:txBody>
      </p:sp>
    </p:spTree>
    <p:extLst>
      <p:ext uri="{BB962C8B-B14F-4D97-AF65-F5344CB8AC3E}">
        <p14:creationId xmlns:p14="http://schemas.microsoft.com/office/powerpoint/2010/main" val="333363548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57E5100-2DE4-2D48-8DEA-87DF9528088B}" type="datetimeFigureOut">
              <a:rPr lang="en-US" smtClean="0"/>
              <a:t>3/30/2021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6FFBC52-B9A5-3645-B3A4-CD7AEA4574CE}" type="slidenum">
              <a:rPr lang="en-US" smtClean="0"/>
              <a:t>‹#›</a:t>
            </a:fld>
            <a:endParaRPr lang="en-US"/>
          </a:p>
        </p:txBody>
      </p:sp>
    </p:spTree>
    <p:extLst>
      <p:ext uri="{BB962C8B-B14F-4D97-AF65-F5344CB8AC3E}">
        <p14:creationId xmlns:p14="http://schemas.microsoft.com/office/powerpoint/2010/main" val="94165376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19AF2A1E-4273-C445-9A63-09D87D916094}"/>
              </a:ext>
            </a:extLst>
          </p:cNvPr>
          <p:cNvSpPr>
            <a:spLocks noGrp="1"/>
          </p:cNvSpPr>
          <p:nvPr>
            <p:ph type="title" hasCustomPrompt="1"/>
          </p:nvPr>
        </p:nvSpPr>
        <p:spPr>
          <a:xfrm>
            <a:off x="969139" y="1716253"/>
            <a:ext cx="7315052" cy="1325563"/>
          </a:xfrm>
          <a:prstGeom prst="rect">
            <a:avLst/>
          </a:prstGeom>
        </p:spPr>
        <p:txBody>
          <a:bodyPr vert="horz" lIns="91440" tIns="45720" rIns="91440" bIns="45720" rtlCol="0" anchor="ctr">
            <a:noAutofit/>
          </a:bodyPr>
          <a:lstStyle>
            <a:lvl1pPr>
              <a:defRPr sz="5400" b="1">
                <a:latin typeface="GT Sectra" pitchFamily="2" charset="77"/>
              </a:defRPr>
            </a:lvl1pPr>
          </a:lstStyle>
          <a:p>
            <a:r>
              <a:rPr lang="en-US" dirty="0"/>
              <a:t>Click to edit </a:t>
            </a:r>
            <a:br>
              <a:rPr lang="en-US" dirty="0"/>
            </a:br>
            <a:r>
              <a:rPr lang="en-US" dirty="0"/>
              <a:t>master title style</a:t>
            </a:r>
          </a:p>
        </p:txBody>
      </p:sp>
      <p:sp>
        <p:nvSpPr>
          <p:cNvPr id="12" name="Text Placeholder 14">
            <a:extLst>
              <a:ext uri="{FF2B5EF4-FFF2-40B4-BE49-F238E27FC236}">
                <a16:creationId xmlns:a16="http://schemas.microsoft.com/office/drawing/2014/main" id="{6558B11F-AD0D-8449-80F2-FFE760E3E22C}"/>
              </a:ext>
            </a:extLst>
          </p:cNvPr>
          <p:cNvSpPr>
            <a:spLocks noGrp="1"/>
          </p:cNvSpPr>
          <p:nvPr>
            <p:ph type="body" sz="quarter" idx="11"/>
          </p:nvPr>
        </p:nvSpPr>
        <p:spPr>
          <a:xfrm>
            <a:off x="1183452" y="3917986"/>
            <a:ext cx="2531299" cy="538162"/>
          </a:xfrm>
          <a:prstGeom prst="rect">
            <a:avLst/>
          </a:prstGeom>
        </p:spPr>
        <p:txBody>
          <a:bodyPr/>
          <a:lstStyle>
            <a:lvl1pPr marL="0" indent="0" algn="l">
              <a:buNone/>
              <a:defRPr sz="1800">
                <a:solidFill>
                  <a:schemeClr val="bg1"/>
                </a:solidFill>
                <a:latin typeface="GT Sectra" pitchFamily="2" charset="77"/>
              </a:defRPr>
            </a:lvl1pPr>
          </a:lstStyle>
          <a:p>
            <a:pPr lvl="0"/>
            <a:r>
              <a:rPr lang="en-US" dirty="0"/>
              <a:t>Click to edit Master text styles</a:t>
            </a:r>
          </a:p>
        </p:txBody>
      </p:sp>
      <p:sp>
        <p:nvSpPr>
          <p:cNvPr id="13" name="Text Placeholder 14">
            <a:extLst>
              <a:ext uri="{FF2B5EF4-FFF2-40B4-BE49-F238E27FC236}">
                <a16:creationId xmlns:a16="http://schemas.microsoft.com/office/drawing/2014/main" id="{5E8E3CBC-6B6B-9645-97D7-2C45C340C221}"/>
              </a:ext>
            </a:extLst>
          </p:cNvPr>
          <p:cNvSpPr>
            <a:spLocks noGrp="1"/>
          </p:cNvSpPr>
          <p:nvPr>
            <p:ph type="body" sz="quarter" idx="12"/>
          </p:nvPr>
        </p:nvSpPr>
        <p:spPr>
          <a:xfrm rot="5400000">
            <a:off x="10465566" y="5327690"/>
            <a:ext cx="2531299" cy="538162"/>
          </a:xfrm>
          <a:prstGeom prst="rect">
            <a:avLst/>
          </a:prstGeom>
        </p:spPr>
        <p:txBody>
          <a:bodyPr/>
          <a:lstStyle>
            <a:lvl1pPr marL="0" indent="0" algn="l">
              <a:buNone/>
              <a:defRPr sz="1200">
                <a:solidFill>
                  <a:schemeClr val="bg1"/>
                </a:solidFill>
                <a:latin typeface="GT Sectra" pitchFamily="2" charset="77"/>
              </a:defRPr>
            </a:lvl1pPr>
          </a:lstStyle>
          <a:p>
            <a:pPr lvl="0"/>
            <a:r>
              <a:rPr lang="en-US" dirty="0"/>
              <a:t>Click to edit Master text styles</a:t>
            </a:r>
          </a:p>
        </p:txBody>
      </p:sp>
    </p:spTree>
    <p:extLst>
      <p:ext uri="{BB962C8B-B14F-4D97-AF65-F5344CB8AC3E}">
        <p14:creationId xmlns:p14="http://schemas.microsoft.com/office/powerpoint/2010/main" val="372829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680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513B0-618F-E14A-8049-5FE9C1D9D1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2ADE56-1CAF-7142-8D53-251201FCA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91F0AC-CB93-A849-817D-7CEAB50F93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34276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31C26-F840-BD48-B7C6-DFCB9C5B68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07FA3F-2664-BF45-A95E-4C15DB36B1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769293-DB93-3F43-93FB-97C4367AC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70528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9A77999-E82E-D643-B5CC-B3A5F0CFF6D6}"/>
              </a:ext>
            </a:extLst>
          </p:cNvPr>
          <p:cNvSpPr>
            <a:spLocks noGrp="1"/>
          </p:cNvSpPr>
          <p:nvPr>
            <p:ph type="title"/>
          </p:nvPr>
        </p:nvSpPr>
        <p:spPr>
          <a:xfrm>
            <a:off x="1938130" y="365125"/>
            <a:ext cx="9415670" cy="1325563"/>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2">
            <a:extLst>
              <a:ext uri="{FF2B5EF4-FFF2-40B4-BE49-F238E27FC236}">
                <a16:creationId xmlns:a16="http://schemas.microsoft.com/office/drawing/2014/main" id="{5F3F0B7D-367A-834B-8946-C6E1002828EC}"/>
              </a:ext>
            </a:extLst>
          </p:cNvPr>
          <p:cNvSpPr>
            <a:spLocks noGrp="1"/>
          </p:cNvSpPr>
          <p:nvPr>
            <p:ph idx="1"/>
          </p:nvPr>
        </p:nvSpPr>
        <p:spPr>
          <a:xfrm>
            <a:off x="4731026" y="1825625"/>
            <a:ext cx="6622774"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D92D15ED-0B8C-D74A-993E-A67E096904F6}"/>
              </a:ext>
            </a:extLst>
          </p:cNvPr>
          <p:cNvSpPr>
            <a:spLocks noGrp="1"/>
          </p:cNvSpPr>
          <p:nvPr>
            <p:ph type="ftr" sz="quarter" idx="3"/>
          </p:nvPr>
        </p:nvSpPr>
        <p:spPr>
          <a:xfrm>
            <a:off x="4731026" y="63119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T Sectra" pitchFamily="2" charset="77"/>
              </a:defRPr>
            </a:lvl1pPr>
          </a:lstStyle>
          <a:p>
            <a:endParaRPr lang="en-US" dirty="0"/>
          </a:p>
        </p:txBody>
      </p:sp>
    </p:spTree>
    <p:extLst>
      <p:ext uri="{BB962C8B-B14F-4D97-AF65-F5344CB8AC3E}">
        <p14:creationId xmlns:p14="http://schemas.microsoft.com/office/powerpoint/2010/main" val="394809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D2BDA4E0-0325-C84B-BFA1-9FBCC26AA8E1}"/>
              </a:ext>
            </a:extLst>
          </p:cNvPr>
          <p:cNvSpPr>
            <a:spLocks noGrp="1"/>
          </p:cNvSpPr>
          <p:nvPr>
            <p:ph type="title"/>
          </p:nvPr>
        </p:nvSpPr>
        <p:spPr>
          <a:xfrm>
            <a:off x="838200" y="442460"/>
            <a:ext cx="5691809"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2">
            <a:extLst>
              <a:ext uri="{FF2B5EF4-FFF2-40B4-BE49-F238E27FC236}">
                <a16:creationId xmlns:a16="http://schemas.microsoft.com/office/drawing/2014/main" id="{A842B608-F144-284B-875D-7B763B621D63}"/>
              </a:ext>
            </a:extLst>
          </p:cNvPr>
          <p:cNvSpPr>
            <a:spLocks noGrp="1"/>
          </p:cNvSpPr>
          <p:nvPr>
            <p:ph idx="1"/>
          </p:nvPr>
        </p:nvSpPr>
        <p:spPr>
          <a:xfrm>
            <a:off x="838200" y="1983547"/>
            <a:ext cx="5691809" cy="36916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1ABC4DFB-D4D7-3946-B704-39123373B174}"/>
              </a:ext>
            </a:extLst>
          </p:cNvPr>
          <p:cNvSpPr>
            <a:spLocks noGrp="1"/>
          </p:cNvSpPr>
          <p:nvPr>
            <p:ph type="ftr" sz="quarter" idx="3"/>
          </p:nvPr>
        </p:nvSpPr>
        <p:spPr>
          <a:xfrm>
            <a:off x="4472609" y="6321839"/>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T Sectra" pitchFamily="2" charset="77"/>
              </a:defRPr>
            </a:lvl1pPr>
          </a:lstStyle>
          <a:p>
            <a:endParaRPr lang="en-US" dirty="0"/>
          </a:p>
        </p:txBody>
      </p:sp>
      <p:sp>
        <p:nvSpPr>
          <p:cNvPr id="6" name="Subtitle 2">
            <a:extLst>
              <a:ext uri="{FF2B5EF4-FFF2-40B4-BE49-F238E27FC236}">
                <a16:creationId xmlns:a16="http://schemas.microsoft.com/office/drawing/2014/main" id="{F1C6A43E-7E93-6346-B8C4-4138A90BF76C}"/>
              </a:ext>
            </a:extLst>
          </p:cNvPr>
          <p:cNvSpPr>
            <a:spLocks noGrp="1"/>
          </p:cNvSpPr>
          <p:nvPr>
            <p:ph type="subTitle" idx="10"/>
          </p:nvPr>
        </p:nvSpPr>
        <p:spPr>
          <a:xfrm>
            <a:off x="10539098" y="2995949"/>
            <a:ext cx="1515099" cy="780373"/>
          </a:xfrm>
          <a:prstGeom prst="rect">
            <a:avLst/>
          </a:prstGeom>
        </p:spPr>
        <p:txBody>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668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8F2EBF09-5245-4E49-9DA2-2A26E9A83619}"/>
              </a:ext>
            </a:extLst>
          </p:cNvPr>
          <p:cNvSpPr>
            <a:spLocks noGrp="1"/>
          </p:cNvSpPr>
          <p:nvPr>
            <p:ph type="ftr" sz="quarter" idx="3"/>
          </p:nvPr>
        </p:nvSpPr>
        <p:spPr>
          <a:xfrm>
            <a:off x="4164496" y="621767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T Sectra" pitchFamily="2" charset="77"/>
              </a:defRPr>
            </a:lvl1pPr>
          </a:lstStyle>
          <a:p>
            <a:endParaRPr lang="en-US" dirty="0"/>
          </a:p>
        </p:txBody>
      </p:sp>
      <p:sp>
        <p:nvSpPr>
          <p:cNvPr id="8" name="Title Placeholder 1">
            <a:extLst>
              <a:ext uri="{FF2B5EF4-FFF2-40B4-BE49-F238E27FC236}">
                <a16:creationId xmlns:a16="http://schemas.microsoft.com/office/drawing/2014/main" id="{6D553BC3-E4DB-4641-A098-95B288F3C6D2}"/>
              </a:ext>
            </a:extLst>
          </p:cNvPr>
          <p:cNvSpPr>
            <a:spLocks noGrp="1"/>
          </p:cNvSpPr>
          <p:nvPr>
            <p:ph type="title"/>
          </p:nvPr>
        </p:nvSpPr>
        <p:spPr>
          <a:xfrm>
            <a:off x="838200" y="275203"/>
            <a:ext cx="10472531"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Subtitle 2">
            <a:extLst>
              <a:ext uri="{FF2B5EF4-FFF2-40B4-BE49-F238E27FC236}">
                <a16:creationId xmlns:a16="http://schemas.microsoft.com/office/drawing/2014/main" id="{F0777940-BF65-3043-A8B2-16ED16105525}"/>
              </a:ext>
            </a:extLst>
          </p:cNvPr>
          <p:cNvSpPr>
            <a:spLocks noGrp="1"/>
          </p:cNvSpPr>
          <p:nvPr>
            <p:ph type="subTitle" idx="1"/>
          </p:nvPr>
        </p:nvSpPr>
        <p:spPr>
          <a:xfrm>
            <a:off x="1496049" y="4720315"/>
            <a:ext cx="1876425" cy="537485"/>
          </a:xfrm>
          <a:prstGeom prst="rect">
            <a:avLst/>
          </a:prstGeom>
        </p:spPr>
        <p:txBody>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Text Placeholder 14">
            <a:extLst>
              <a:ext uri="{FF2B5EF4-FFF2-40B4-BE49-F238E27FC236}">
                <a16:creationId xmlns:a16="http://schemas.microsoft.com/office/drawing/2014/main" id="{DCAFF4AD-4A0D-E349-B693-432E18D71152}"/>
              </a:ext>
            </a:extLst>
          </p:cNvPr>
          <p:cNvSpPr>
            <a:spLocks noGrp="1"/>
          </p:cNvSpPr>
          <p:nvPr>
            <p:ph type="body" sz="quarter" idx="10"/>
          </p:nvPr>
        </p:nvSpPr>
        <p:spPr>
          <a:xfrm>
            <a:off x="5243511" y="4719638"/>
            <a:ext cx="1957387" cy="538162"/>
          </a:xfrm>
          <a:prstGeom prst="rect">
            <a:avLst/>
          </a:prstGeom>
        </p:spPr>
        <p:txBody>
          <a:bodyPr/>
          <a:lstStyle>
            <a:lvl1pPr marL="0" indent="0" algn="ctr">
              <a:buNone/>
              <a:defRPr sz="1400"/>
            </a:lvl1pPr>
          </a:lstStyle>
          <a:p>
            <a:pPr lvl="0"/>
            <a:r>
              <a:rPr lang="en-US" dirty="0"/>
              <a:t>Click to edit Master text styles</a:t>
            </a:r>
          </a:p>
        </p:txBody>
      </p:sp>
      <p:sp>
        <p:nvSpPr>
          <p:cNvPr id="16" name="Text Placeholder 14">
            <a:extLst>
              <a:ext uri="{FF2B5EF4-FFF2-40B4-BE49-F238E27FC236}">
                <a16:creationId xmlns:a16="http://schemas.microsoft.com/office/drawing/2014/main" id="{75CB98D1-345B-1641-80CC-F6791FD08D3B}"/>
              </a:ext>
            </a:extLst>
          </p:cNvPr>
          <p:cNvSpPr>
            <a:spLocks noGrp="1"/>
          </p:cNvSpPr>
          <p:nvPr>
            <p:ph type="body" sz="quarter" idx="11"/>
          </p:nvPr>
        </p:nvSpPr>
        <p:spPr>
          <a:xfrm>
            <a:off x="8967786" y="4719638"/>
            <a:ext cx="1957387" cy="538162"/>
          </a:xfrm>
          <a:prstGeom prst="rect">
            <a:avLst/>
          </a:prstGeom>
        </p:spPr>
        <p:txBody>
          <a:bodyPr/>
          <a:lstStyle>
            <a:lvl1pPr marL="0" indent="0" algn="ctr">
              <a:buNone/>
              <a:defRPr sz="1400"/>
            </a:lvl1pPr>
          </a:lstStyle>
          <a:p>
            <a:pPr lvl="0"/>
            <a:r>
              <a:rPr lang="en-US" dirty="0"/>
              <a:t>Click to edit Master text styles</a:t>
            </a:r>
          </a:p>
        </p:txBody>
      </p:sp>
    </p:spTree>
    <p:extLst>
      <p:ext uri="{BB962C8B-B14F-4D97-AF65-F5344CB8AC3E}">
        <p14:creationId xmlns:p14="http://schemas.microsoft.com/office/powerpoint/2010/main" val="2094169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7627-558A-144F-99EF-B60AAEA532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5E2B14-15AA-4145-A50D-25B759E2F7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8147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439EF-00F4-B441-8FBF-3D2076E6C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711DD7-F93E-F340-9A53-9D846504C0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4745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DA115-7FA7-BB4B-B345-7456852E5F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4857BB-2D29-834B-9A08-CA804FAD6E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647430-E052-204E-8A6F-7555A65DF6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8930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4F4E3-66DC-DE49-9009-43A837C377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FC54D0-E347-A34A-AD88-258B13072D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5519E5-72C0-E04B-A8DB-B5FC766F1B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36FB8B-1C7A-B840-BA10-8521AB7A6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6DB63C-8F9F-BC4A-9BCA-18BA68D5F8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0313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21E90-EFD6-A74F-9769-A1838C1E744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60099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1.jpg"/><Relationship Id="rId4" Type="http://schemas.openxmlformats.org/officeDocument/2006/relationships/slideLayout" Target="../slideLayouts/slideLayout8.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EE46BCF-BE9D-7041-8BB0-5C580DFCA6F9}"/>
              </a:ext>
            </a:extLst>
          </p:cNvPr>
          <p:cNvSpPr/>
          <p:nvPr userDrawn="1"/>
        </p:nvSpPr>
        <p:spPr>
          <a:xfrm>
            <a:off x="0" y="0"/>
            <a:ext cx="12192000" cy="6858000"/>
          </a:xfrm>
          <a:prstGeom prst="rect">
            <a:avLst/>
          </a:prstGeom>
          <a:solidFill>
            <a:srgbClr val="005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5949"/>
                </a:solidFill>
              </a:ln>
            </a:endParaRPr>
          </a:p>
        </p:txBody>
      </p:sp>
      <p:sp>
        <p:nvSpPr>
          <p:cNvPr id="9" name="Rectangle 8">
            <a:extLst>
              <a:ext uri="{FF2B5EF4-FFF2-40B4-BE49-F238E27FC236}">
                <a16:creationId xmlns:a16="http://schemas.microsoft.com/office/drawing/2014/main" id="{980FFF35-1B8F-8248-B083-C6E99CE19AF2}"/>
              </a:ext>
            </a:extLst>
          </p:cNvPr>
          <p:cNvSpPr/>
          <p:nvPr userDrawn="1"/>
        </p:nvSpPr>
        <p:spPr>
          <a:xfrm>
            <a:off x="7911548" y="0"/>
            <a:ext cx="4280452" cy="705678"/>
          </a:xfrm>
          <a:prstGeom prst="rect">
            <a:avLst/>
          </a:prstGeom>
          <a:solidFill>
            <a:srgbClr val="98F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38DFC4B-9C03-B04D-9DD1-94BFA050F60D}"/>
              </a:ext>
            </a:extLst>
          </p:cNvPr>
          <p:cNvPicPr>
            <a:picLocks noChangeAspect="1"/>
          </p:cNvPicPr>
          <p:nvPr userDrawn="1"/>
        </p:nvPicPr>
        <p:blipFill rotWithShape="1">
          <a:blip r:embed="rId3"/>
          <a:srcRect l="32101" t="1" b="45273"/>
          <a:stretch/>
        </p:blipFill>
        <p:spPr>
          <a:xfrm>
            <a:off x="4830417" y="0"/>
            <a:ext cx="6748213" cy="6858000"/>
          </a:xfrm>
          <a:prstGeom prst="rect">
            <a:avLst/>
          </a:prstGeom>
        </p:spPr>
      </p:pic>
      <p:sp>
        <p:nvSpPr>
          <p:cNvPr id="10" name="Rectangle 9">
            <a:extLst>
              <a:ext uri="{FF2B5EF4-FFF2-40B4-BE49-F238E27FC236}">
                <a16:creationId xmlns:a16="http://schemas.microsoft.com/office/drawing/2014/main" id="{03783F69-A525-B145-A02E-33C73AAFE711}"/>
              </a:ext>
            </a:extLst>
          </p:cNvPr>
          <p:cNvSpPr/>
          <p:nvPr userDrawn="1"/>
        </p:nvSpPr>
        <p:spPr>
          <a:xfrm>
            <a:off x="613370" y="1076739"/>
            <a:ext cx="8073429" cy="2481470"/>
          </a:xfrm>
          <a:prstGeom prst="rect">
            <a:avLst/>
          </a:prstGeom>
          <a:solidFill>
            <a:schemeClr val="bg1"/>
          </a:solidFill>
          <a:ln w="57150">
            <a:solidFill>
              <a:srgbClr val="98FD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D32715E-B5F8-BC4A-A12F-E32849EE1C25}"/>
              </a:ext>
            </a:extLst>
          </p:cNvPr>
          <p:cNvPicPr>
            <a:picLocks noChangeAspect="1"/>
          </p:cNvPicPr>
          <p:nvPr userDrawn="1"/>
        </p:nvPicPr>
        <p:blipFill>
          <a:blip r:embed="rId4"/>
          <a:stretch>
            <a:fillRect/>
          </a:stretch>
        </p:blipFill>
        <p:spPr>
          <a:xfrm>
            <a:off x="1103243" y="4942231"/>
            <a:ext cx="1311965" cy="1311965"/>
          </a:xfrm>
          <a:prstGeom prst="rect">
            <a:avLst/>
          </a:prstGeom>
        </p:spPr>
      </p:pic>
    </p:spTree>
    <p:extLst>
      <p:ext uri="{BB962C8B-B14F-4D97-AF65-F5344CB8AC3E}">
        <p14:creationId xmlns:p14="http://schemas.microsoft.com/office/powerpoint/2010/main" val="2916387953"/>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A40E4A-6DC9-B046-9E5E-100DB23CC689}"/>
              </a:ext>
            </a:extLst>
          </p:cNvPr>
          <p:cNvPicPr>
            <a:picLocks noChangeAspect="1"/>
          </p:cNvPicPr>
          <p:nvPr userDrawn="1"/>
        </p:nvPicPr>
        <p:blipFill rotWithShape="1">
          <a:blip r:embed="rId3"/>
          <a:srcRect l="63716" t="1" r="282" b="45273"/>
          <a:stretch/>
        </p:blipFill>
        <p:spPr>
          <a:xfrm>
            <a:off x="460513" y="0"/>
            <a:ext cx="3578087" cy="6858000"/>
          </a:xfrm>
          <a:prstGeom prst="rect">
            <a:avLst/>
          </a:prstGeom>
        </p:spPr>
      </p:pic>
      <p:sp>
        <p:nvSpPr>
          <p:cNvPr id="8" name="Rectangle 7">
            <a:extLst>
              <a:ext uri="{FF2B5EF4-FFF2-40B4-BE49-F238E27FC236}">
                <a16:creationId xmlns:a16="http://schemas.microsoft.com/office/drawing/2014/main" id="{937C6EBC-D169-F042-9E58-39EE6899432D}"/>
              </a:ext>
            </a:extLst>
          </p:cNvPr>
          <p:cNvSpPr/>
          <p:nvPr userDrawn="1"/>
        </p:nvSpPr>
        <p:spPr>
          <a:xfrm>
            <a:off x="1580322" y="365125"/>
            <a:ext cx="9773478" cy="1205258"/>
          </a:xfrm>
          <a:prstGeom prst="rect">
            <a:avLst/>
          </a:prstGeom>
          <a:solidFill>
            <a:srgbClr val="98F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59499"/>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b="1" kern="1200">
          <a:solidFill>
            <a:schemeClr val="tx1"/>
          </a:solidFill>
          <a:latin typeface="GT Sectra"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Sectr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Sectra"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Sectra"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Sectra"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Sectr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A40E4A-6DC9-B046-9E5E-100DB23CC689}"/>
              </a:ext>
            </a:extLst>
          </p:cNvPr>
          <p:cNvPicPr>
            <a:picLocks noChangeAspect="1"/>
          </p:cNvPicPr>
          <p:nvPr userDrawn="1"/>
        </p:nvPicPr>
        <p:blipFill rotWithShape="1">
          <a:blip r:embed="rId3"/>
          <a:srcRect l="55049" t="20004" r="282" b="45273"/>
          <a:stretch/>
        </p:blipFill>
        <p:spPr>
          <a:xfrm>
            <a:off x="7235687" y="1105242"/>
            <a:ext cx="4439477" cy="4351339"/>
          </a:xfrm>
          <a:prstGeom prst="rect">
            <a:avLst/>
          </a:prstGeom>
          <a:ln w="38100">
            <a:solidFill>
              <a:srgbClr val="98FD63"/>
            </a:solidFill>
          </a:ln>
        </p:spPr>
      </p:pic>
      <p:sp>
        <p:nvSpPr>
          <p:cNvPr id="8" name="Rectangle 7">
            <a:extLst>
              <a:ext uri="{FF2B5EF4-FFF2-40B4-BE49-F238E27FC236}">
                <a16:creationId xmlns:a16="http://schemas.microsoft.com/office/drawing/2014/main" id="{937C6EBC-D169-F042-9E58-39EE6899432D}"/>
              </a:ext>
            </a:extLst>
          </p:cNvPr>
          <p:cNvSpPr/>
          <p:nvPr userDrawn="1"/>
        </p:nvSpPr>
        <p:spPr>
          <a:xfrm>
            <a:off x="0" y="1194283"/>
            <a:ext cx="337930" cy="4480959"/>
          </a:xfrm>
          <a:prstGeom prst="rect">
            <a:avLst/>
          </a:prstGeom>
          <a:solidFill>
            <a:srgbClr val="98F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AC8A556-783F-7A4B-BE29-CDF8924DEA7C}"/>
              </a:ext>
            </a:extLst>
          </p:cNvPr>
          <p:cNvSpPr/>
          <p:nvPr userDrawn="1"/>
        </p:nvSpPr>
        <p:spPr>
          <a:xfrm>
            <a:off x="10320131" y="2450422"/>
            <a:ext cx="1871869" cy="1660977"/>
          </a:xfrm>
          <a:prstGeom prst="rect">
            <a:avLst/>
          </a:prstGeom>
          <a:solidFill>
            <a:srgbClr val="98F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7727262"/>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ct val="90000"/>
        </a:lnSpc>
        <a:spcBef>
          <a:spcPct val="0"/>
        </a:spcBef>
        <a:buNone/>
        <a:defRPr sz="4400" b="1" kern="1200">
          <a:solidFill>
            <a:schemeClr val="tx1"/>
          </a:solidFill>
          <a:latin typeface="GT Sectra"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Sectr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Sectra"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Sectra"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Sectra"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Sectr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A40E4A-6DC9-B046-9E5E-100DB23CC689}"/>
              </a:ext>
            </a:extLst>
          </p:cNvPr>
          <p:cNvPicPr>
            <a:picLocks noChangeAspect="1"/>
          </p:cNvPicPr>
          <p:nvPr userDrawn="1"/>
        </p:nvPicPr>
        <p:blipFill rotWithShape="1">
          <a:blip r:embed="rId3"/>
          <a:srcRect l="46" t="20004" r="282" b="60084"/>
          <a:stretch/>
        </p:blipFill>
        <p:spPr>
          <a:xfrm>
            <a:off x="0" y="0"/>
            <a:ext cx="12192001" cy="3071191"/>
          </a:xfrm>
          <a:prstGeom prst="rect">
            <a:avLst/>
          </a:prstGeom>
          <a:ln w="38100">
            <a:noFill/>
          </a:ln>
        </p:spPr>
      </p:pic>
      <p:sp>
        <p:nvSpPr>
          <p:cNvPr id="4" name="Oval 3">
            <a:extLst>
              <a:ext uri="{FF2B5EF4-FFF2-40B4-BE49-F238E27FC236}">
                <a16:creationId xmlns:a16="http://schemas.microsoft.com/office/drawing/2014/main" id="{AA738EBD-3B70-6B49-A93D-592F8EDC7C65}"/>
              </a:ext>
            </a:extLst>
          </p:cNvPr>
          <p:cNvSpPr/>
          <p:nvPr userDrawn="1"/>
        </p:nvSpPr>
        <p:spPr>
          <a:xfrm>
            <a:off x="1061003" y="1710492"/>
            <a:ext cx="2733261" cy="2733261"/>
          </a:xfrm>
          <a:prstGeom prst="ellipse">
            <a:avLst/>
          </a:prstGeom>
          <a:solidFill>
            <a:schemeClr val="bg1"/>
          </a:solidFill>
          <a:ln w="38100">
            <a:solidFill>
              <a:srgbClr val="98FD6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FDD0709-1662-FA44-B38E-0D493BFB5FEF}"/>
              </a:ext>
            </a:extLst>
          </p:cNvPr>
          <p:cNvSpPr/>
          <p:nvPr userDrawn="1"/>
        </p:nvSpPr>
        <p:spPr>
          <a:xfrm>
            <a:off x="4855266" y="1710492"/>
            <a:ext cx="2733261" cy="2733261"/>
          </a:xfrm>
          <a:prstGeom prst="ellipse">
            <a:avLst/>
          </a:prstGeom>
          <a:solidFill>
            <a:schemeClr val="bg1"/>
          </a:solidFill>
          <a:ln w="38100">
            <a:solidFill>
              <a:srgbClr val="98FD6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329D221-137C-DF47-90B4-380E6B450CCF}"/>
              </a:ext>
            </a:extLst>
          </p:cNvPr>
          <p:cNvSpPr/>
          <p:nvPr userDrawn="1"/>
        </p:nvSpPr>
        <p:spPr>
          <a:xfrm>
            <a:off x="8577470" y="1722299"/>
            <a:ext cx="2733261" cy="2733261"/>
          </a:xfrm>
          <a:prstGeom prst="ellipse">
            <a:avLst/>
          </a:prstGeom>
          <a:solidFill>
            <a:schemeClr val="bg1"/>
          </a:solidFill>
          <a:ln w="38100">
            <a:solidFill>
              <a:srgbClr val="98FD6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F830915-C35F-7640-9F96-D8539D00131E}"/>
              </a:ext>
            </a:extLst>
          </p:cNvPr>
          <p:cNvSpPr/>
          <p:nvPr userDrawn="1"/>
        </p:nvSpPr>
        <p:spPr>
          <a:xfrm rot="5400000">
            <a:off x="6146416" y="-2162289"/>
            <a:ext cx="150958" cy="4480959"/>
          </a:xfrm>
          <a:prstGeom prst="rect">
            <a:avLst/>
          </a:prstGeom>
          <a:solidFill>
            <a:srgbClr val="98F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504678"/>
      </p:ext>
    </p:extLst>
  </p:cSld>
  <p:clrMap bg1="lt1" tx1="dk1" bg2="lt2" tx2="dk2" accent1="accent1" accent2="accent2" accent3="accent3" accent4="accent4" accent5="accent5" accent6="accent6" hlink="hlink" folHlink="folHlink"/>
  <p:sldLayoutIdLst>
    <p:sldLayoutId id="2147483682" r:id="rId1"/>
  </p:sldLayoutIdLst>
  <p:txStyles>
    <p:titleStyle>
      <a:lvl1pPr algn="ctr" defTabSz="914400" rtl="0" eaLnBrk="1" latinLnBrk="0" hangingPunct="1">
        <a:lnSpc>
          <a:spcPct val="90000"/>
        </a:lnSpc>
        <a:spcBef>
          <a:spcPct val="0"/>
        </a:spcBef>
        <a:buNone/>
        <a:defRPr sz="4400" b="1" kern="1200">
          <a:solidFill>
            <a:schemeClr val="bg1"/>
          </a:solidFill>
          <a:latin typeface="GT Sectra"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Sectr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Sectra"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Sectra"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Sectra"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Sectr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9EFA4B-B9A6-DE48-8B02-592FA21F80CB}"/>
              </a:ext>
            </a:extLst>
          </p:cNvPr>
          <p:cNvPicPr>
            <a:picLocks noChangeAspect="1"/>
          </p:cNvPicPr>
          <p:nvPr userDrawn="1"/>
        </p:nvPicPr>
        <p:blipFill rotWithShape="1">
          <a:blip r:embed="rId10"/>
          <a:srcRect l="46" t="20004" r="282" b="35534"/>
          <a:stretch/>
        </p:blipFill>
        <p:spPr>
          <a:xfrm>
            <a:off x="0" y="0"/>
            <a:ext cx="12192001" cy="6858000"/>
          </a:xfrm>
          <a:prstGeom prst="rect">
            <a:avLst/>
          </a:prstGeom>
          <a:ln w="38100">
            <a:noFill/>
          </a:ln>
        </p:spPr>
      </p:pic>
      <p:sp>
        <p:nvSpPr>
          <p:cNvPr id="8" name="Rectangle 7">
            <a:extLst>
              <a:ext uri="{FF2B5EF4-FFF2-40B4-BE49-F238E27FC236}">
                <a16:creationId xmlns:a16="http://schemas.microsoft.com/office/drawing/2014/main" id="{D6BC1845-C741-104D-A802-FEB218B572FF}"/>
              </a:ext>
            </a:extLst>
          </p:cNvPr>
          <p:cNvSpPr/>
          <p:nvPr userDrawn="1"/>
        </p:nvSpPr>
        <p:spPr>
          <a:xfrm>
            <a:off x="559828" y="501650"/>
            <a:ext cx="11072343" cy="5854700"/>
          </a:xfrm>
          <a:prstGeom prst="rect">
            <a:avLst/>
          </a:prstGeom>
          <a:solidFill>
            <a:schemeClr val="bg1"/>
          </a:solidFill>
          <a:ln w="57150">
            <a:solidFill>
              <a:srgbClr val="98FD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23045B0B-7741-D847-A86A-243BD2AC81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117B869-69FF-CC4C-BDD5-5C69D4E080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520292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7" r:id="rId3"/>
    <p:sldLayoutId id="2147483688" r:id="rId4"/>
    <p:sldLayoutId id="2147483689" r:id="rId5"/>
    <p:sldLayoutId id="2147483690" r:id="rId6"/>
    <p:sldLayoutId id="2147483691" r:id="rId7"/>
    <p:sldLayoutId id="2147483692" r:id="rId8"/>
  </p:sldLayoutIdLst>
  <p:txStyles>
    <p:titleStyle>
      <a:lvl1pPr algn="l" defTabSz="914400" rtl="0" eaLnBrk="1" latinLnBrk="0" hangingPunct="1">
        <a:lnSpc>
          <a:spcPct val="90000"/>
        </a:lnSpc>
        <a:spcBef>
          <a:spcPct val="0"/>
        </a:spcBef>
        <a:buNone/>
        <a:defRPr sz="4400" b="1" kern="1200">
          <a:solidFill>
            <a:schemeClr val="tx1"/>
          </a:solidFill>
          <a:latin typeface="GT Sectra"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Sectr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Sectra"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Sectra"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Sectra"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Sectr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s://www.prisonpolicy.org/reports/youth2019.html"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7A96C-276F-2240-8648-55620D0B05D8}"/>
              </a:ext>
            </a:extLst>
          </p:cNvPr>
          <p:cNvSpPr>
            <a:spLocks noGrp="1"/>
          </p:cNvSpPr>
          <p:nvPr>
            <p:ph type="title"/>
          </p:nvPr>
        </p:nvSpPr>
        <p:spPr/>
        <p:txBody>
          <a:bodyPr/>
          <a:lstStyle/>
          <a:p>
            <a:r>
              <a:rPr lang="en-US" sz="3600" dirty="0"/>
              <a:t>Punitive versus Rehabilitative Approaches to Juvenile Crime: Survey Research for the State Attorney’s Office, 4</a:t>
            </a:r>
            <a:r>
              <a:rPr lang="en-US" sz="3600" baseline="30000" dirty="0"/>
              <a:t>th</a:t>
            </a:r>
            <a:r>
              <a:rPr lang="en-US" sz="3600" dirty="0"/>
              <a:t> Judicial Circuit</a:t>
            </a:r>
          </a:p>
        </p:txBody>
      </p:sp>
      <p:sp>
        <p:nvSpPr>
          <p:cNvPr id="3" name="Text Placeholder 2">
            <a:extLst>
              <a:ext uri="{FF2B5EF4-FFF2-40B4-BE49-F238E27FC236}">
                <a16:creationId xmlns:a16="http://schemas.microsoft.com/office/drawing/2014/main" id="{38F2BA3C-70C1-364C-ADA6-BEECBDCCB097}"/>
              </a:ext>
            </a:extLst>
          </p:cNvPr>
          <p:cNvSpPr>
            <a:spLocks noGrp="1"/>
          </p:cNvSpPr>
          <p:nvPr>
            <p:ph type="body" sz="quarter" idx="11"/>
          </p:nvPr>
        </p:nvSpPr>
        <p:spPr>
          <a:xfrm>
            <a:off x="825190" y="3791415"/>
            <a:ext cx="3746810" cy="947853"/>
          </a:xfrm>
        </p:spPr>
        <p:txBody>
          <a:bodyPr/>
          <a:lstStyle/>
          <a:p>
            <a:r>
              <a:rPr lang="en-US" sz="1600" dirty="0"/>
              <a:t>Presentation by: Dr. Ray Oldakowski, Professor Shelley Grant, Soraya </a:t>
            </a:r>
            <a:r>
              <a:rPr lang="en-US" sz="1600" dirty="0" err="1"/>
              <a:t>Aidinejad</a:t>
            </a:r>
            <a:r>
              <a:rPr lang="en-US" sz="1600" dirty="0"/>
              <a:t>, Sydney Hamrick, Kristin Haycock, and Kayla McGhee </a:t>
            </a:r>
          </a:p>
        </p:txBody>
      </p:sp>
    </p:spTree>
    <p:extLst>
      <p:ext uri="{BB962C8B-B14F-4D97-AF65-F5344CB8AC3E}">
        <p14:creationId xmlns:p14="http://schemas.microsoft.com/office/powerpoint/2010/main" val="1774675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4552-BC1A-274F-8C10-3E44323EF26A}"/>
              </a:ext>
            </a:extLst>
          </p:cNvPr>
          <p:cNvSpPr>
            <a:spLocks noGrp="1"/>
          </p:cNvSpPr>
          <p:nvPr>
            <p:ph type="title"/>
          </p:nvPr>
        </p:nvSpPr>
        <p:spPr/>
        <p:txBody>
          <a:bodyPr/>
          <a:lstStyle/>
          <a:p>
            <a:r>
              <a:rPr lang="en-US" dirty="0"/>
              <a:t>Distribution of the Questionnaire</a:t>
            </a:r>
          </a:p>
        </p:txBody>
      </p:sp>
      <p:sp>
        <p:nvSpPr>
          <p:cNvPr id="3" name="Content Placeholder 2">
            <a:extLst>
              <a:ext uri="{FF2B5EF4-FFF2-40B4-BE49-F238E27FC236}">
                <a16:creationId xmlns:a16="http://schemas.microsoft.com/office/drawing/2014/main" id="{EB706C92-D1AC-3741-BCFC-9120AC7155C5}"/>
              </a:ext>
            </a:extLst>
          </p:cNvPr>
          <p:cNvSpPr>
            <a:spLocks noGrp="1"/>
          </p:cNvSpPr>
          <p:nvPr>
            <p:ph idx="1"/>
          </p:nvPr>
        </p:nvSpPr>
        <p:spPr/>
        <p:txBody>
          <a:bodyPr>
            <a:normAutofit fontScale="92500"/>
          </a:bodyPr>
          <a:lstStyle/>
          <a:p>
            <a:r>
              <a:rPr lang="en-US" dirty="0">
                <a:solidFill>
                  <a:srgbClr val="404040"/>
                </a:solidFill>
              </a:rPr>
              <a:t>The questionnaire was administered via email.</a:t>
            </a:r>
          </a:p>
          <a:p>
            <a:r>
              <a:rPr lang="en-US" dirty="0">
                <a:solidFill>
                  <a:srgbClr val="404040"/>
                </a:solidFill>
              </a:rPr>
              <a:t>We obtained a sample of approximately 30,000 residents of Duval, Clay, and Nassau counties proportional to the county’s population size.</a:t>
            </a:r>
          </a:p>
          <a:p>
            <a:r>
              <a:rPr lang="en-US" dirty="0">
                <a:solidFill>
                  <a:srgbClr val="404040"/>
                </a:solidFill>
              </a:rPr>
              <a:t>Each of the Project team members were given a portion of the sample to recruit and manage. Potential respondents were contacted 3 times and asked to participate.</a:t>
            </a:r>
          </a:p>
          <a:p>
            <a:endParaRPr lang="en-US" dirty="0"/>
          </a:p>
        </p:txBody>
      </p:sp>
    </p:spTree>
    <p:extLst>
      <p:ext uri="{BB962C8B-B14F-4D97-AF65-F5344CB8AC3E}">
        <p14:creationId xmlns:p14="http://schemas.microsoft.com/office/powerpoint/2010/main" val="2262665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90A65D-7BF6-4BA2-90C6-C86B33CAB359}"/>
              </a:ext>
            </a:extLst>
          </p:cNvPr>
          <p:cNvSpPr>
            <a:spLocks noGrp="1"/>
          </p:cNvSpPr>
          <p:nvPr>
            <p:ph type="title"/>
          </p:nvPr>
        </p:nvSpPr>
        <p:spPr/>
        <p:txBody>
          <a:bodyPr/>
          <a:lstStyle/>
          <a:p>
            <a:r>
              <a:rPr lang="en-US" dirty="0"/>
              <a:t>Data Analysis</a:t>
            </a:r>
          </a:p>
        </p:txBody>
      </p:sp>
      <p:graphicFrame>
        <p:nvGraphicFramePr>
          <p:cNvPr id="13" name="Subtitle 4">
            <a:extLst>
              <a:ext uri="{FF2B5EF4-FFF2-40B4-BE49-F238E27FC236}">
                <a16:creationId xmlns:a16="http://schemas.microsoft.com/office/drawing/2014/main" id="{A8BCBE16-4EF9-40B1-A734-547D0C16F1B0}"/>
              </a:ext>
            </a:extLst>
          </p:cNvPr>
          <p:cNvGraphicFramePr>
            <a:graphicFrameLocks noGrp="1"/>
          </p:cNvGraphicFramePr>
          <p:nvPr>
            <p:ph idx="1"/>
            <p:extLst>
              <p:ext uri="{D42A27DB-BD31-4B8C-83A1-F6EECF244321}">
                <p14:modId xmlns:p14="http://schemas.microsoft.com/office/powerpoint/2010/main" val="27933091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951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CE424-F128-6D4F-9A63-3F9396D110D5}"/>
              </a:ext>
            </a:extLst>
          </p:cNvPr>
          <p:cNvSpPr>
            <a:spLocks noGrp="1"/>
          </p:cNvSpPr>
          <p:nvPr>
            <p:ph type="title"/>
          </p:nvPr>
        </p:nvSpPr>
        <p:spPr/>
        <p:txBody>
          <a:bodyPr/>
          <a:lstStyle/>
          <a:p>
            <a:r>
              <a:rPr lang="en-US" dirty="0"/>
              <a:t>Geographic Information Systems (GIS)</a:t>
            </a:r>
          </a:p>
        </p:txBody>
      </p:sp>
      <p:pic>
        <p:nvPicPr>
          <p:cNvPr id="6" name="Picture Placeholder 5">
            <a:extLst>
              <a:ext uri="{FF2B5EF4-FFF2-40B4-BE49-F238E27FC236}">
                <a16:creationId xmlns:a16="http://schemas.microsoft.com/office/drawing/2014/main" id="{54172AAC-EC41-4FD0-B999-4BAF19648D38}"/>
              </a:ext>
              <a:ext uri="{C183D7F6-B498-43B3-948B-1728B52AA6E4}">
                <adec:decorative xmlns:adec="http://schemas.microsoft.com/office/drawing/2017/decorative" val="0"/>
              </a:ext>
            </a:extLst>
          </p:cNvPr>
          <p:cNvPicPr>
            <a:picLocks noGrp="1" noChangeAspect="1"/>
          </p:cNvPicPr>
          <p:nvPr>
            <p:ph type="pic" idx="1"/>
          </p:nvPr>
        </p:nvPicPr>
        <p:blipFill>
          <a:blip r:embed="rId2"/>
          <a:srcRect l="2457" r="2457"/>
          <a:stretch>
            <a:fillRect/>
          </a:stretch>
        </p:blipFill>
        <p:spPr/>
      </p:pic>
      <p:sp>
        <p:nvSpPr>
          <p:cNvPr id="4" name="Text Placeholder 3">
            <a:extLst>
              <a:ext uri="{FF2B5EF4-FFF2-40B4-BE49-F238E27FC236}">
                <a16:creationId xmlns:a16="http://schemas.microsoft.com/office/drawing/2014/main" id="{5D1ECEE4-9F08-704B-901C-5CA779722805}"/>
              </a:ext>
            </a:extLst>
          </p:cNvPr>
          <p:cNvSpPr>
            <a:spLocks noGrp="1"/>
          </p:cNvSpPr>
          <p:nvPr>
            <p:ph type="body" sz="half" idx="2"/>
          </p:nvPr>
        </p:nvSpPr>
        <p:spPr>
          <a:xfrm>
            <a:off x="818212" y="2057400"/>
            <a:ext cx="3932237" cy="3249118"/>
          </a:xfrm>
        </p:spPr>
        <p:txBody>
          <a:bodyPr>
            <a:noAutofit/>
          </a:bodyPr>
          <a:lstStyle/>
          <a:p>
            <a:r>
              <a:rPr lang="en-US" sz="2000" dirty="0">
                <a:solidFill>
                  <a:srgbClr val="404040"/>
                </a:solidFill>
                <a:latin typeface="GT Sectra"/>
              </a:rPr>
              <a:t>We hope to determine the level of influence of mediating factors such as the socioeconomic and geographic characteristics of the respondents.</a:t>
            </a:r>
          </a:p>
          <a:p>
            <a:r>
              <a:rPr lang="en-US" sz="2000" dirty="0">
                <a:solidFill>
                  <a:srgbClr val="404040"/>
                </a:solidFill>
                <a:latin typeface="GT Sectra"/>
              </a:rPr>
              <a:t>We will do this by integrating knowledge on juvenile crime with survey research and spatial analysis via Geographic Information Systems (GIS).</a:t>
            </a:r>
          </a:p>
        </p:txBody>
      </p:sp>
      <p:sp>
        <p:nvSpPr>
          <p:cNvPr id="7" name="TextBox 6">
            <a:extLst>
              <a:ext uri="{FF2B5EF4-FFF2-40B4-BE49-F238E27FC236}">
                <a16:creationId xmlns:a16="http://schemas.microsoft.com/office/drawing/2014/main" id="{263DE515-7BDC-400D-B689-9E1C1F995052}"/>
              </a:ext>
            </a:extLst>
          </p:cNvPr>
          <p:cNvSpPr txBox="1"/>
          <p:nvPr/>
        </p:nvSpPr>
        <p:spPr>
          <a:xfrm>
            <a:off x="1780420" y="5547409"/>
            <a:ext cx="7903226" cy="646331"/>
          </a:xfrm>
          <a:prstGeom prst="rect">
            <a:avLst/>
          </a:prstGeom>
          <a:noFill/>
        </p:spPr>
        <p:txBody>
          <a:bodyPr wrap="square" rtlCol="0">
            <a:spAutoFit/>
          </a:bodyPr>
          <a:lstStyle/>
          <a:p>
            <a:r>
              <a:rPr lang="en-US" dirty="0">
                <a:solidFill>
                  <a:schemeClr val="accent6"/>
                </a:solidFill>
              </a:rPr>
              <a:t>Duval County Patrol Zones Map</a:t>
            </a:r>
          </a:p>
          <a:p>
            <a:r>
              <a:rPr lang="en-US" dirty="0"/>
              <a:t>Image Source: https://www.jaxsheriff.org/Sheriff-s-Office/patrol-division.aspx</a:t>
            </a:r>
          </a:p>
        </p:txBody>
      </p:sp>
    </p:spTree>
    <p:extLst>
      <p:ext uri="{BB962C8B-B14F-4D97-AF65-F5344CB8AC3E}">
        <p14:creationId xmlns:p14="http://schemas.microsoft.com/office/powerpoint/2010/main" val="2988555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7BBA4-842B-4C9D-B444-98D9B5B748DC}"/>
              </a:ext>
            </a:extLst>
          </p:cNvPr>
          <p:cNvSpPr>
            <a:spLocks noGrp="1"/>
          </p:cNvSpPr>
          <p:nvPr>
            <p:ph type="title"/>
          </p:nvPr>
        </p:nvSpPr>
        <p:spPr>
          <a:xfrm>
            <a:off x="654527" y="3433763"/>
            <a:ext cx="3197013" cy="2743200"/>
          </a:xfrm>
        </p:spPr>
        <p:txBody>
          <a:bodyPr anchor="t">
            <a:normAutofit fontScale="90000"/>
          </a:bodyPr>
          <a:lstStyle/>
          <a:p>
            <a:pPr algn="ctr"/>
            <a:r>
              <a:rPr lang="en-US" dirty="0"/>
              <a:t>Geographic Information Systems (GIS)</a:t>
            </a:r>
          </a:p>
        </p:txBody>
      </p:sp>
      <p:sp>
        <p:nvSpPr>
          <p:cNvPr id="10" name="Rectangle 9">
            <a:extLst>
              <a:ext uri="{FF2B5EF4-FFF2-40B4-BE49-F238E27FC236}">
                <a16:creationId xmlns:a16="http://schemas.microsoft.com/office/drawing/2014/main" id="{BE0C1D5B-DAD5-442B-92B7-5C2B73978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Map with pin">
            <a:extLst>
              <a:ext uri="{FF2B5EF4-FFF2-40B4-BE49-F238E27FC236}">
                <a16:creationId xmlns:a16="http://schemas.microsoft.com/office/drawing/2014/main" id="{8FFD59AE-4F80-4B9C-9EA2-B148766711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1" y="712819"/>
            <a:ext cx="2697396" cy="2697396"/>
          </a:xfrm>
          <a:prstGeom prst="rect">
            <a:avLst/>
          </a:prstGeom>
        </p:spPr>
      </p:pic>
      <p:sp>
        <p:nvSpPr>
          <p:cNvPr id="3" name="Content Placeholder 2">
            <a:extLst>
              <a:ext uri="{FF2B5EF4-FFF2-40B4-BE49-F238E27FC236}">
                <a16:creationId xmlns:a16="http://schemas.microsoft.com/office/drawing/2014/main" id="{E501CE2C-44E9-48BE-A9A8-D1C6DF7D40CD}"/>
              </a:ext>
            </a:extLst>
          </p:cNvPr>
          <p:cNvSpPr>
            <a:spLocks noGrp="1"/>
          </p:cNvSpPr>
          <p:nvPr>
            <p:ph idx="1"/>
          </p:nvPr>
        </p:nvSpPr>
        <p:spPr>
          <a:xfrm>
            <a:off x="4064000" y="643467"/>
            <a:ext cx="7289799" cy="5533496"/>
          </a:xfrm>
        </p:spPr>
        <p:txBody>
          <a:bodyPr anchor="ctr">
            <a:normAutofit/>
          </a:bodyPr>
          <a:lstStyle/>
          <a:p>
            <a:r>
              <a:rPr lang="en-US" dirty="0"/>
              <a:t>We will also utilize GIS to see if there are any variances by county in Jacksonville, Florida.</a:t>
            </a:r>
          </a:p>
          <a:p>
            <a:r>
              <a:rPr lang="en-US" dirty="0"/>
              <a:t>Since Duval County is </a:t>
            </a:r>
            <a:r>
              <a:rPr lang="en-US"/>
              <a:t>so large, </a:t>
            </a:r>
            <a:r>
              <a:rPr lang="en-US" dirty="0"/>
              <a:t>we will have to analyze our data by crime zones.</a:t>
            </a:r>
          </a:p>
          <a:p>
            <a:r>
              <a:rPr lang="en-US" dirty="0"/>
              <a:t>We have asked people for their zip codes and their neighborhood within the survey. </a:t>
            </a:r>
          </a:p>
          <a:p>
            <a:r>
              <a:rPr lang="en-US" dirty="0"/>
              <a:t>Even though the zip codes may not correspond exactly with the crime zones, we can use this information in order to best correlate them with the given neighborhoods by respondents.</a:t>
            </a:r>
          </a:p>
          <a:p>
            <a:endParaRPr lang="en-US" dirty="0"/>
          </a:p>
        </p:txBody>
      </p:sp>
    </p:spTree>
    <p:extLst>
      <p:ext uri="{BB962C8B-B14F-4D97-AF65-F5344CB8AC3E}">
        <p14:creationId xmlns:p14="http://schemas.microsoft.com/office/powerpoint/2010/main" val="257956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0696-E1C5-4921-A767-4A5713A717D5}"/>
              </a:ext>
            </a:extLst>
          </p:cNvPr>
          <p:cNvSpPr>
            <a:spLocks noGrp="1"/>
          </p:cNvSpPr>
          <p:nvPr>
            <p:ph type="title"/>
          </p:nvPr>
        </p:nvSpPr>
        <p:spPr/>
        <p:txBody>
          <a:bodyPr/>
          <a:lstStyle/>
          <a:p>
            <a:r>
              <a:rPr lang="en-US" dirty="0"/>
              <a:t>Preliminary Survey Results</a:t>
            </a:r>
          </a:p>
        </p:txBody>
      </p:sp>
      <p:sp>
        <p:nvSpPr>
          <p:cNvPr id="3" name="Content Placeholder 2">
            <a:extLst>
              <a:ext uri="{FF2B5EF4-FFF2-40B4-BE49-F238E27FC236}">
                <a16:creationId xmlns:a16="http://schemas.microsoft.com/office/drawing/2014/main" id="{C56BDA70-A31D-4215-BE92-468D15C96853}"/>
              </a:ext>
            </a:extLst>
          </p:cNvPr>
          <p:cNvSpPr>
            <a:spLocks noGrp="1"/>
          </p:cNvSpPr>
          <p:nvPr>
            <p:ph idx="1"/>
          </p:nvPr>
        </p:nvSpPr>
        <p:spPr/>
        <p:txBody>
          <a:bodyPr/>
          <a:lstStyle/>
          <a:p>
            <a:r>
              <a:rPr lang="en-US" dirty="0"/>
              <a:t>Data collection November 2 – 14, 3 waves</a:t>
            </a:r>
          </a:p>
          <a:p>
            <a:r>
              <a:rPr lang="en-US" dirty="0"/>
              <a:t>Sample of 30,000 email addresses PPS, ~ 10% undeliverable</a:t>
            </a:r>
          </a:p>
          <a:p>
            <a:r>
              <a:rPr lang="en-US" dirty="0"/>
              <a:t>n = 366</a:t>
            </a:r>
          </a:p>
          <a:p>
            <a:r>
              <a:rPr lang="en-US" dirty="0"/>
              <a:t>Additional data collection first week of December, some targeting</a:t>
            </a:r>
          </a:p>
          <a:p>
            <a:endParaRPr lang="en-US" dirty="0"/>
          </a:p>
        </p:txBody>
      </p:sp>
    </p:spTree>
    <p:extLst>
      <p:ext uri="{BB962C8B-B14F-4D97-AF65-F5344CB8AC3E}">
        <p14:creationId xmlns:p14="http://schemas.microsoft.com/office/powerpoint/2010/main" val="3162750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9B442-1225-47F7-BCAE-B3CF0F4B68D0}"/>
              </a:ext>
            </a:extLst>
          </p:cNvPr>
          <p:cNvSpPr>
            <a:spLocks noGrp="1"/>
          </p:cNvSpPr>
          <p:nvPr>
            <p:ph type="title"/>
          </p:nvPr>
        </p:nvSpPr>
        <p:spPr>
          <a:xfrm>
            <a:off x="838200" y="365125"/>
            <a:ext cx="10515600" cy="426727"/>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D53A1E8-BB32-42E2-9AD2-CA45FF87B234}"/>
              </a:ext>
            </a:extLst>
          </p:cNvPr>
          <p:cNvSpPr>
            <a:spLocks noGrp="1"/>
          </p:cNvSpPr>
          <p:nvPr>
            <p:ph idx="1"/>
          </p:nvPr>
        </p:nvSpPr>
        <p:spPr>
          <a:xfrm>
            <a:off x="838200" y="1074656"/>
            <a:ext cx="10515600" cy="5102307"/>
          </a:xfrm>
        </p:spPr>
        <p:txBody>
          <a:bodyPr/>
          <a:lstStyle/>
          <a:p>
            <a:pPr marL="0" marR="0" indent="0">
              <a:lnSpc>
                <a:spcPct val="115000"/>
              </a:lnSpc>
              <a:spcBef>
                <a:spcPts val="0"/>
              </a:spcBef>
              <a:spcAft>
                <a:spcPts val="0"/>
              </a:spcAft>
              <a:buNone/>
            </a:pPr>
            <a:r>
              <a:rPr lang="en-US" dirty="0">
                <a:effectLst/>
                <a:latin typeface="Arial" panose="020B0604020202020204" pitchFamily="34" charset="0"/>
                <a:ea typeface="Times New Roman" panose="02020603050405020304" pitchFamily="18" charset="0"/>
                <a:cs typeface="Arial" panose="020B0604020202020204" pitchFamily="34" charset="0"/>
              </a:rPr>
              <a:t>Thinking about the criminal justice system in the United States as a whole, would you say it needs a complete overhaul, it needs major changes, it needs minor changes, or no changes need to be made?</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A complete overhaul		13.6% </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Major changes			37.1</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Minor changes			42.7</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No changes needed		  6.5</a:t>
            </a:r>
          </a:p>
          <a:p>
            <a:endParaRPr lang="en-US" dirty="0"/>
          </a:p>
        </p:txBody>
      </p:sp>
    </p:spTree>
    <p:extLst>
      <p:ext uri="{BB962C8B-B14F-4D97-AF65-F5344CB8AC3E}">
        <p14:creationId xmlns:p14="http://schemas.microsoft.com/office/powerpoint/2010/main" val="3279942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310CD-3802-494D-82B1-734DF0D7EFE3}"/>
              </a:ext>
            </a:extLst>
          </p:cNvPr>
          <p:cNvSpPr>
            <a:spLocks noGrp="1"/>
          </p:cNvSpPr>
          <p:nvPr>
            <p:ph type="title"/>
          </p:nvPr>
        </p:nvSpPr>
        <p:spPr>
          <a:xfrm>
            <a:off x="838200" y="365125"/>
            <a:ext cx="10515600" cy="52099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34D5FBA-9DF2-4C65-A640-B6C16C14567A}"/>
              </a:ext>
            </a:extLst>
          </p:cNvPr>
          <p:cNvSpPr>
            <a:spLocks noGrp="1"/>
          </p:cNvSpPr>
          <p:nvPr>
            <p:ph idx="1"/>
          </p:nvPr>
        </p:nvSpPr>
        <p:spPr>
          <a:xfrm>
            <a:off x="838200" y="970961"/>
            <a:ext cx="10515600" cy="5206002"/>
          </a:xfrm>
        </p:spPr>
        <p:txBody>
          <a:bodyPr>
            <a:normAutofit/>
          </a:bodyPr>
          <a:lstStyle/>
          <a:p>
            <a:pPr marL="0" marR="0" indent="0">
              <a:lnSpc>
                <a:spcPct val="115000"/>
              </a:lnSpc>
              <a:spcBef>
                <a:spcPts val="0"/>
              </a:spcBef>
              <a:spcAft>
                <a:spcPts val="0"/>
              </a:spcAft>
              <a:buNone/>
            </a:pPr>
            <a:r>
              <a:rPr lang="en-US" dirty="0">
                <a:effectLst/>
                <a:latin typeface="Arial" panose="020B0604020202020204" pitchFamily="34" charset="0"/>
                <a:ea typeface="Times New Roman" panose="02020603050405020304" pitchFamily="18" charset="0"/>
                <a:cs typeface="Arial" panose="020B0604020202020204" pitchFamily="34" charset="0"/>
              </a:rPr>
              <a:t>Thinking about the criminal justice system here in the Jacksonville area as a whole, would you say it needs a complete overhaul, it needs major changes, it needs minor changes, or no changes need to be made?</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A complete overhaul		12.7%</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Major changes			34.2</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Minor Changes			41.9</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No changes needed		11.2</a:t>
            </a:r>
          </a:p>
          <a:p>
            <a:pPr marL="0" indent="0">
              <a:buNone/>
            </a:pPr>
            <a:endParaRPr lang="en-US" dirty="0"/>
          </a:p>
        </p:txBody>
      </p:sp>
    </p:spTree>
    <p:extLst>
      <p:ext uri="{BB962C8B-B14F-4D97-AF65-F5344CB8AC3E}">
        <p14:creationId xmlns:p14="http://schemas.microsoft.com/office/powerpoint/2010/main" val="407103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9A94A-B207-46E8-8C93-4E5A2F9AFC7C}"/>
              </a:ext>
            </a:extLst>
          </p:cNvPr>
          <p:cNvSpPr>
            <a:spLocks noGrp="1"/>
          </p:cNvSpPr>
          <p:nvPr>
            <p:ph type="title"/>
          </p:nvPr>
        </p:nvSpPr>
        <p:spPr>
          <a:xfrm>
            <a:off x="838200" y="365125"/>
            <a:ext cx="10515600" cy="662397"/>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870B2C2-3623-44E8-AB8F-5FD5D8594C7D}"/>
              </a:ext>
            </a:extLst>
          </p:cNvPr>
          <p:cNvSpPr>
            <a:spLocks noGrp="1"/>
          </p:cNvSpPr>
          <p:nvPr>
            <p:ph idx="1"/>
          </p:nvPr>
        </p:nvSpPr>
        <p:spPr>
          <a:xfrm>
            <a:off x="838200" y="1027522"/>
            <a:ext cx="10515600" cy="5149441"/>
          </a:xfrm>
        </p:spPr>
        <p:txBody>
          <a:bodyPr/>
          <a:lstStyle/>
          <a:p>
            <a:pPr marL="0" marR="0" indent="0">
              <a:lnSpc>
                <a:spcPct val="115000"/>
              </a:lnSpc>
              <a:spcBef>
                <a:spcPts val="0"/>
              </a:spcBef>
              <a:spcAft>
                <a:spcPts val="0"/>
              </a:spcAft>
              <a:buNone/>
            </a:pPr>
            <a:r>
              <a:rPr lang="en-US" dirty="0">
                <a:effectLst/>
                <a:latin typeface="Arial" panose="020B0604020202020204" pitchFamily="34" charset="0"/>
                <a:ea typeface="Times New Roman" panose="02020603050405020304" pitchFamily="18" charset="0"/>
                <a:cs typeface="Arial" panose="020B0604020202020204" pitchFamily="34" charset="0"/>
              </a:rPr>
              <a:t>In general, do you think our criminal justice system in the Jacksonville area is better, worse, or about the same as criminal justice systems in other parts of the country?</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Better than		29.2%</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Worse than		14.1</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About the same	56.7</a:t>
            </a:r>
          </a:p>
          <a:p>
            <a:endParaRPr lang="en-US" dirty="0"/>
          </a:p>
        </p:txBody>
      </p:sp>
    </p:spTree>
    <p:extLst>
      <p:ext uri="{BB962C8B-B14F-4D97-AF65-F5344CB8AC3E}">
        <p14:creationId xmlns:p14="http://schemas.microsoft.com/office/powerpoint/2010/main" val="1343188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E92C8-E6D9-445B-8043-F22E93B38173}"/>
              </a:ext>
            </a:extLst>
          </p:cNvPr>
          <p:cNvSpPr>
            <a:spLocks noGrp="1"/>
          </p:cNvSpPr>
          <p:nvPr>
            <p:ph type="title"/>
          </p:nvPr>
        </p:nvSpPr>
        <p:spPr>
          <a:xfrm>
            <a:off x="838200" y="365126"/>
            <a:ext cx="10515600" cy="65297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FBCC59E1-D6C3-423B-9945-901AE47FB48D}"/>
              </a:ext>
            </a:extLst>
          </p:cNvPr>
          <p:cNvSpPr>
            <a:spLocks noGrp="1"/>
          </p:cNvSpPr>
          <p:nvPr>
            <p:ph idx="1"/>
          </p:nvPr>
        </p:nvSpPr>
        <p:spPr>
          <a:xfrm>
            <a:off x="838200" y="1178351"/>
            <a:ext cx="10515600" cy="4998611"/>
          </a:xfrm>
        </p:spPr>
        <p:txBody>
          <a:bodyPr>
            <a:normAutofit/>
          </a:bodyPr>
          <a:lstStyle/>
          <a:p>
            <a:pPr marL="0" marR="0" indent="0">
              <a:lnSpc>
                <a:spcPct val="115000"/>
              </a:lnSpc>
              <a:spcBef>
                <a:spcPts val="0"/>
              </a:spcBef>
              <a:spcAft>
                <a:spcPts val="0"/>
              </a:spcAft>
              <a:buNone/>
            </a:pPr>
            <a:r>
              <a:rPr lang="en-US" dirty="0">
                <a:effectLst/>
                <a:latin typeface="Arial" panose="020B0604020202020204" pitchFamily="34" charset="0"/>
                <a:ea typeface="Times New Roman" panose="02020603050405020304" pitchFamily="18" charset="0"/>
                <a:cs typeface="Arial" panose="020B0604020202020204" pitchFamily="34" charset="0"/>
              </a:rPr>
              <a:t>Overall, how would you rate the State Attorney's Office (prosecutor) in the Jacksonville area? Is it excellent, good, fair, or poor?</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Excellent		  8.7%</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Good 			36.9</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Fair 			28.5</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Poor 			11.3</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Don't know 		14.5</a:t>
            </a:r>
          </a:p>
          <a:p>
            <a:pPr marL="0" indent="0">
              <a:buNone/>
            </a:pPr>
            <a:endParaRPr lang="en-US" dirty="0"/>
          </a:p>
        </p:txBody>
      </p:sp>
    </p:spTree>
    <p:extLst>
      <p:ext uri="{BB962C8B-B14F-4D97-AF65-F5344CB8AC3E}">
        <p14:creationId xmlns:p14="http://schemas.microsoft.com/office/powerpoint/2010/main" val="1825268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C2679-9748-4374-896F-9AB70A7535E8}"/>
              </a:ext>
            </a:extLst>
          </p:cNvPr>
          <p:cNvSpPr>
            <a:spLocks noGrp="1"/>
          </p:cNvSpPr>
          <p:nvPr>
            <p:ph type="title"/>
          </p:nvPr>
        </p:nvSpPr>
        <p:spPr>
          <a:xfrm>
            <a:off x="838200" y="365126"/>
            <a:ext cx="10515600" cy="65297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6D8DDAF-1D3F-4A3C-B50D-6A4E98EAD093}"/>
              </a:ext>
            </a:extLst>
          </p:cNvPr>
          <p:cNvSpPr>
            <a:spLocks noGrp="1"/>
          </p:cNvSpPr>
          <p:nvPr>
            <p:ph idx="1"/>
          </p:nvPr>
        </p:nvSpPr>
        <p:spPr>
          <a:xfrm>
            <a:off x="838200" y="1187777"/>
            <a:ext cx="10515600" cy="4989186"/>
          </a:xfrm>
        </p:spPr>
        <p:txBody>
          <a:bodyPr/>
          <a:lstStyle/>
          <a:p>
            <a:pPr marL="0" marR="0" indent="0">
              <a:lnSpc>
                <a:spcPct val="115000"/>
              </a:lnSpc>
              <a:spcBef>
                <a:spcPts val="0"/>
              </a:spcBef>
              <a:spcAft>
                <a:spcPts val="0"/>
              </a:spcAft>
              <a:buNone/>
            </a:pPr>
            <a:r>
              <a:rPr lang="en-US" dirty="0">
                <a:effectLst/>
                <a:latin typeface="Arial" panose="020B0604020202020204" pitchFamily="34" charset="0"/>
                <a:ea typeface="Times New Roman" panose="02020603050405020304" pitchFamily="18" charset="0"/>
                <a:cs typeface="Arial" panose="020B0604020202020204" pitchFamily="34" charset="0"/>
              </a:rPr>
              <a:t>In general, do you think the State Attorney's Office in the Jacksonville area deals fairly, too harshly, or too leniently with persons accused of a crime?</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Fairly			45.0%</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Too harshly		21.1</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Too leniently		33.9</a:t>
            </a:r>
          </a:p>
          <a:p>
            <a:endParaRPr lang="en-US" dirty="0"/>
          </a:p>
        </p:txBody>
      </p:sp>
    </p:spTree>
    <p:extLst>
      <p:ext uri="{BB962C8B-B14F-4D97-AF65-F5344CB8AC3E}">
        <p14:creationId xmlns:p14="http://schemas.microsoft.com/office/powerpoint/2010/main" val="687174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92DD0-E097-BC40-8B18-AECA4651D6A4}"/>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8A61867F-113D-C54C-957E-ACDDA742B499}"/>
              </a:ext>
            </a:extLst>
          </p:cNvPr>
          <p:cNvSpPr>
            <a:spLocks noGrp="1"/>
          </p:cNvSpPr>
          <p:nvPr>
            <p:ph idx="1"/>
          </p:nvPr>
        </p:nvSpPr>
        <p:spPr>
          <a:xfrm>
            <a:off x="4731026" y="1825625"/>
            <a:ext cx="6622774" cy="4731292"/>
          </a:xfrm>
        </p:spPr>
        <p:txBody>
          <a:bodyPr>
            <a:normAutofit fontScale="92500" lnSpcReduction="20000"/>
          </a:bodyPr>
          <a:lstStyle/>
          <a:p>
            <a:pPr marL="457200" lvl="1" indent="0">
              <a:buNone/>
            </a:pPr>
            <a:endParaRPr lang="en-US" dirty="0"/>
          </a:p>
          <a:p>
            <a:pPr>
              <a:buFont typeface="Wingdings" pitchFamily="2" charset="2"/>
              <a:buChar char="Ø"/>
            </a:pPr>
            <a:r>
              <a:rPr lang="en-US" dirty="0"/>
              <a:t>Uniform Crime Report</a:t>
            </a:r>
          </a:p>
          <a:p>
            <a:pPr lvl="1">
              <a:buFont typeface="Wingdings" pitchFamily="2" charset="2"/>
              <a:buChar char="Ø"/>
            </a:pPr>
            <a:r>
              <a:rPr lang="en-US" dirty="0"/>
              <a:t>Arrests of juveniles for all offenses decreased 3.4 percent in 2019 when compared with the 2018 number.</a:t>
            </a:r>
          </a:p>
          <a:p>
            <a:pPr lvl="2">
              <a:buFont typeface="Wingdings" pitchFamily="2" charset="2"/>
              <a:buChar char="Ø"/>
            </a:pPr>
            <a:r>
              <a:rPr lang="en-US" dirty="0"/>
              <a:t>In 2019, Juvenile offenders represent approximately 7% of all arrests in the United States.</a:t>
            </a:r>
          </a:p>
          <a:p>
            <a:pPr>
              <a:buFont typeface="Wingdings" pitchFamily="2" charset="2"/>
              <a:buChar char="Ø"/>
            </a:pPr>
            <a:r>
              <a:rPr lang="en-US" dirty="0"/>
              <a:t>The original intent of the juvenile justice system</a:t>
            </a:r>
          </a:p>
          <a:p>
            <a:pPr lvl="1">
              <a:buFont typeface="Wingdings" pitchFamily="2" charset="2"/>
              <a:buChar char="Ø"/>
            </a:pPr>
            <a:r>
              <a:rPr lang="en-US" dirty="0"/>
              <a:t>Work in the “best interests of the child” with a focus on rehabilitation</a:t>
            </a:r>
          </a:p>
          <a:p>
            <a:pPr>
              <a:buFont typeface="Wingdings" pitchFamily="2" charset="2"/>
              <a:buChar char="Ø"/>
            </a:pPr>
            <a:r>
              <a:rPr lang="en-US" dirty="0"/>
              <a:t>Purpose of our research</a:t>
            </a:r>
          </a:p>
          <a:p>
            <a:pPr lvl="1">
              <a:buFont typeface="Wingdings" pitchFamily="2" charset="2"/>
              <a:buChar char="Ø"/>
            </a:pPr>
            <a:r>
              <a:rPr lang="en-US" dirty="0"/>
              <a:t>To determine if Northeast Florida residents are more supportive of rehabilitative or punitive responses to juvenile crime.</a:t>
            </a:r>
          </a:p>
          <a:p>
            <a:endParaRPr lang="en-US" dirty="0"/>
          </a:p>
        </p:txBody>
      </p:sp>
    </p:spTree>
    <p:extLst>
      <p:ext uri="{BB962C8B-B14F-4D97-AF65-F5344CB8AC3E}">
        <p14:creationId xmlns:p14="http://schemas.microsoft.com/office/powerpoint/2010/main" val="692502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C58E-8CBF-4C88-BB1D-5FDBD228F1EF}"/>
              </a:ext>
            </a:extLst>
          </p:cNvPr>
          <p:cNvSpPr>
            <a:spLocks noGrp="1"/>
          </p:cNvSpPr>
          <p:nvPr>
            <p:ph type="title"/>
          </p:nvPr>
        </p:nvSpPr>
        <p:spPr>
          <a:xfrm>
            <a:off x="838200" y="365125"/>
            <a:ext cx="10515600" cy="53042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85B6C9C-2007-46DA-9B82-7A06E1C61F73}"/>
              </a:ext>
            </a:extLst>
          </p:cNvPr>
          <p:cNvSpPr>
            <a:spLocks noGrp="1"/>
          </p:cNvSpPr>
          <p:nvPr>
            <p:ph idx="1"/>
          </p:nvPr>
        </p:nvSpPr>
        <p:spPr>
          <a:xfrm>
            <a:off x="838200" y="1008668"/>
            <a:ext cx="10515600" cy="5168295"/>
          </a:xfrm>
        </p:spPr>
        <p:txBody>
          <a:bodyPr/>
          <a:lstStyle/>
          <a:p>
            <a:pPr marL="0" marR="0" indent="0">
              <a:lnSpc>
                <a:spcPct val="115000"/>
              </a:lnSpc>
              <a:spcBef>
                <a:spcPts val="0"/>
              </a:spcBef>
              <a:spcAft>
                <a:spcPts val="0"/>
              </a:spcAft>
              <a:buNone/>
            </a:pPr>
            <a:r>
              <a:rPr lang="en-US" sz="2600" dirty="0">
                <a:effectLst/>
                <a:latin typeface="Arial" panose="020B0604020202020204" pitchFamily="34" charset="0"/>
                <a:ea typeface="Times New Roman" panose="02020603050405020304" pitchFamily="18" charset="0"/>
                <a:cs typeface="Arial" panose="020B0604020202020204" pitchFamily="34" charset="0"/>
              </a:rPr>
              <a:t>Which of the following three outcomes is most important to you?</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sz="2600" b="1" dirty="0">
                <a:effectLst/>
                <a:latin typeface="Arial" panose="020B0604020202020204" pitchFamily="34" charset="0"/>
                <a:ea typeface="Courier New" panose="02070309020205020404" pitchFamily="49" charset="0"/>
                <a:cs typeface="Arial" panose="020B0604020202020204" pitchFamily="34" charset="0"/>
              </a:rPr>
              <a:t>Getting juvenile offenders rehabilitative treatment, counseling, and supervision, even if that means they spend no time in a juvenile corrections facility 					31.4%</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sz="2600" b="1" dirty="0">
                <a:effectLst/>
                <a:latin typeface="Arial" panose="020B0604020202020204" pitchFamily="34" charset="0"/>
                <a:ea typeface="Courier New" panose="02070309020205020404" pitchFamily="49" charset="0"/>
                <a:cs typeface="Arial" panose="020B0604020202020204" pitchFamily="34" charset="0"/>
              </a:rPr>
              <a:t>Making sure juvenile offenders receive a serious punishment even if that means they are sent to a juvenile corrections facility 									15.7</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sz="2600" b="1" dirty="0">
                <a:effectLst/>
                <a:latin typeface="Arial" panose="020B0604020202020204" pitchFamily="34" charset="0"/>
                <a:ea typeface="Courier New" panose="02070309020205020404" pitchFamily="49" charset="0"/>
                <a:cs typeface="Arial" panose="020B0604020202020204" pitchFamily="34" charset="0"/>
              </a:rPr>
              <a:t>Making sure that juveniles are less likely to commit another crime, regardless of whether they receive rehabilitative treatment or are sent to a juvenile corrections facility 	52.8</a:t>
            </a:r>
          </a:p>
          <a:p>
            <a:endParaRPr lang="en-US" dirty="0"/>
          </a:p>
        </p:txBody>
      </p:sp>
    </p:spTree>
    <p:extLst>
      <p:ext uri="{BB962C8B-B14F-4D97-AF65-F5344CB8AC3E}">
        <p14:creationId xmlns:p14="http://schemas.microsoft.com/office/powerpoint/2010/main" val="1919313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55667-3DC3-452F-8070-F5F492E87267}"/>
              </a:ext>
            </a:extLst>
          </p:cNvPr>
          <p:cNvSpPr>
            <a:spLocks noGrp="1"/>
          </p:cNvSpPr>
          <p:nvPr>
            <p:ph type="title"/>
          </p:nvPr>
        </p:nvSpPr>
        <p:spPr>
          <a:xfrm>
            <a:off x="838200" y="365125"/>
            <a:ext cx="10515600" cy="483287"/>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8CE3E949-1429-4FDD-955C-1DE979A858D9}"/>
              </a:ext>
            </a:extLst>
          </p:cNvPr>
          <p:cNvSpPr>
            <a:spLocks noGrp="1"/>
          </p:cNvSpPr>
          <p:nvPr>
            <p:ph idx="1"/>
          </p:nvPr>
        </p:nvSpPr>
        <p:spPr>
          <a:xfrm>
            <a:off x="838200" y="1008668"/>
            <a:ext cx="10515600" cy="5168295"/>
          </a:xfrm>
        </p:spPr>
        <p:txBody>
          <a:bodyPr>
            <a:normAutofit/>
          </a:bodyPr>
          <a:lstStyle/>
          <a:p>
            <a:pPr marL="0" marR="0" indent="0">
              <a:lnSpc>
                <a:spcPct val="115000"/>
              </a:lnSpc>
              <a:spcBef>
                <a:spcPts val="0"/>
              </a:spcBef>
              <a:spcAft>
                <a:spcPts val="0"/>
              </a:spcAft>
              <a:buNone/>
            </a:pPr>
            <a:r>
              <a:rPr lang="en-US" dirty="0">
                <a:effectLst/>
                <a:latin typeface="Arial" panose="020B0604020202020204" pitchFamily="34" charset="0"/>
                <a:ea typeface="Times New Roman" panose="02020603050405020304" pitchFamily="18" charset="0"/>
                <a:cs typeface="Times New Roman" panose="02020603050405020304" pitchFamily="18" charset="0"/>
              </a:rPr>
              <a:t>For what kind of offenses do you think juvenile offenders should be sent to a juvenile corrections facility?</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Only for violent felonies						25.6%</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For any Felony violent or nonviolent			31.1</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For any felony or misdemeanor, but not status           offenses like skipping school or running away		39.7</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For any violation regardless of type				  2.9</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latin typeface="Arial" panose="020B0604020202020204" pitchFamily="34" charset="0"/>
                <a:ea typeface="Courier New" panose="02070309020205020404" pitchFamily="49" charset="0"/>
                <a:cs typeface="Arial" panose="020B0604020202020204" pitchFamily="34" charset="0"/>
              </a:rPr>
              <a:t>Under no circumstances						    .6</a:t>
            </a:r>
            <a:endParaRPr lang="en-US" b="1" dirty="0">
              <a:effectLst/>
              <a:latin typeface="Arial" panose="020B0604020202020204" pitchFamily="34" charset="0"/>
              <a:ea typeface="Courier New" panose="02070309020205020404" pitchFamily="49" charset="0"/>
              <a:cs typeface="Arial" panose="020B0604020202020204" pitchFamily="34" charset="0"/>
            </a:endParaRPr>
          </a:p>
          <a:p>
            <a:pPr marL="0" marR="0" lvl="0" indent="0">
              <a:lnSpc>
                <a:spcPct val="115000"/>
              </a:lnSpc>
              <a:spcBef>
                <a:spcPts val="600"/>
              </a:spcBef>
              <a:spcAft>
                <a:spcPts val="0"/>
              </a:spcAft>
              <a:buClr>
                <a:srgbClr val="BFBFBF"/>
              </a:buClr>
              <a:buSzPts val="2600"/>
              <a:buNone/>
            </a:pPr>
            <a:endParaRPr lang="en-US" b="1" dirty="0">
              <a:effectLst/>
              <a:latin typeface="Arial" panose="020B0604020202020204" pitchFamily="34" charset="0"/>
              <a:ea typeface="Courier New" panose="02070309020205020404" pitchFamily="49" charset="0"/>
              <a:cs typeface="Arial" panose="020B0604020202020204" pitchFamily="34" charset="0"/>
            </a:endParaRPr>
          </a:p>
          <a:p>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576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68335-C544-4FE9-9E28-DF728C003CE8}"/>
              </a:ext>
            </a:extLst>
          </p:cNvPr>
          <p:cNvSpPr>
            <a:spLocks noGrp="1"/>
          </p:cNvSpPr>
          <p:nvPr>
            <p:ph type="title"/>
          </p:nvPr>
        </p:nvSpPr>
        <p:spPr>
          <a:xfrm>
            <a:off x="838200" y="365125"/>
            <a:ext cx="10515600" cy="50214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5605B6E8-9A0E-4A4E-8C09-C85731CAC4ED}"/>
              </a:ext>
            </a:extLst>
          </p:cNvPr>
          <p:cNvSpPr>
            <a:spLocks noGrp="1"/>
          </p:cNvSpPr>
          <p:nvPr>
            <p:ph idx="1"/>
          </p:nvPr>
        </p:nvSpPr>
        <p:spPr>
          <a:xfrm>
            <a:off x="838200" y="1102936"/>
            <a:ext cx="10515600" cy="5074027"/>
          </a:xfrm>
        </p:spPr>
        <p:txBody>
          <a:bodyPr/>
          <a:lstStyle/>
          <a:p>
            <a:pPr marL="0" marR="0" indent="0">
              <a:lnSpc>
                <a:spcPct val="115000"/>
              </a:lnSpc>
              <a:spcBef>
                <a:spcPts val="0"/>
              </a:spcBef>
              <a:spcAft>
                <a:spcPts val="0"/>
              </a:spcAft>
              <a:buNone/>
            </a:pPr>
            <a:r>
              <a:rPr lang="en-US" dirty="0">
                <a:effectLst/>
                <a:latin typeface="Arial" panose="020B0604020202020204" pitchFamily="34" charset="0"/>
                <a:ea typeface="Times New Roman" panose="02020603050405020304" pitchFamily="18" charset="0"/>
                <a:cs typeface="Times New Roman" panose="02020603050405020304" pitchFamily="18" charset="0"/>
              </a:rPr>
              <a:t>For what kind of offenses do you think juvenile offenders should be sent to adult court?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Only for violent felonies						56.4%</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For any Felony violent or nonviolent			24.4</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For any felony or misdemeanor, but not status           offenses like skipping school or running away		  8.6</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For any violation regardless of type				    .6</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latin typeface="Arial" panose="020B0604020202020204" pitchFamily="34" charset="0"/>
                <a:ea typeface="Courier New" panose="02070309020205020404" pitchFamily="49" charset="0"/>
                <a:cs typeface="Arial" panose="020B0604020202020204" pitchFamily="34" charset="0"/>
              </a:rPr>
              <a:t>Under no circumstances						  9.9</a:t>
            </a:r>
            <a:endParaRPr lang="en-US" b="1" dirty="0">
              <a:effectLst/>
              <a:latin typeface="Arial" panose="020B0604020202020204" pitchFamily="34" charset="0"/>
              <a:ea typeface="Courier New" panose="02070309020205020404" pitchFamily="49" charset="0"/>
              <a:cs typeface="Arial" panose="020B0604020202020204" pitchFamily="34" charset="0"/>
            </a:endParaRPr>
          </a:p>
          <a:p>
            <a:endParaRPr lang="en-US" dirty="0"/>
          </a:p>
        </p:txBody>
      </p:sp>
    </p:spTree>
    <p:extLst>
      <p:ext uri="{BB962C8B-B14F-4D97-AF65-F5344CB8AC3E}">
        <p14:creationId xmlns:p14="http://schemas.microsoft.com/office/powerpoint/2010/main" val="1534529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2E999-0A8C-441A-8B01-91008FBE5E1B}"/>
              </a:ext>
            </a:extLst>
          </p:cNvPr>
          <p:cNvSpPr>
            <a:spLocks noGrp="1"/>
          </p:cNvSpPr>
          <p:nvPr>
            <p:ph type="title"/>
          </p:nvPr>
        </p:nvSpPr>
        <p:spPr>
          <a:xfrm>
            <a:off x="838200" y="365125"/>
            <a:ext cx="10515600" cy="56812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5FB9CDF-8714-4FF5-BEEB-EC936D9519BE}"/>
              </a:ext>
            </a:extLst>
          </p:cNvPr>
          <p:cNvSpPr>
            <a:spLocks noGrp="1"/>
          </p:cNvSpPr>
          <p:nvPr>
            <p:ph idx="1"/>
          </p:nvPr>
        </p:nvSpPr>
        <p:spPr>
          <a:xfrm>
            <a:off x="838200" y="1018095"/>
            <a:ext cx="10515600" cy="5158868"/>
          </a:xfrm>
        </p:spPr>
        <p:txBody>
          <a:bodyPr>
            <a:normAutofit/>
          </a:bodyPr>
          <a:lstStyle/>
          <a:p>
            <a:pPr marL="0" marR="0" indent="0">
              <a:lnSpc>
                <a:spcPct val="115000"/>
              </a:lnSpc>
              <a:spcBef>
                <a:spcPts val="0"/>
              </a:spcBef>
              <a:spcAft>
                <a:spcPts val="0"/>
              </a:spcAft>
              <a:buNone/>
            </a:pPr>
            <a:r>
              <a:rPr lang="en-US" dirty="0">
                <a:effectLst/>
                <a:latin typeface="Arial" panose="020B0604020202020204" pitchFamily="34" charset="0"/>
                <a:ea typeface="Times New Roman" panose="02020603050405020304" pitchFamily="18" charset="0"/>
                <a:cs typeface="Times New Roman" panose="02020603050405020304" pitchFamily="18" charset="0"/>
              </a:rPr>
              <a:t>For what kind of offenses do you think juvenile offenders should receive a civil citation, that is, an alternative to arrest for juveniles who commit less serious crimes?</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For misdemeanors						52.7%</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For misdemeanors and nonviolent felonies	36.9</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latin typeface="Arial" panose="020B0604020202020204" pitchFamily="34" charset="0"/>
                <a:ea typeface="Courier New" panose="02070309020205020404" pitchFamily="49" charset="0"/>
                <a:cs typeface="Arial" panose="020B0604020202020204" pitchFamily="34" charset="0"/>
              </a:rPr>
              <a:t>Under no circumstances					10.4</a:t>
            </a:r>
            <a:endParaRPr lang="en-US" b="1" dirty="0">
              <a:effectLst/>
              <a:latin typeface="Arial" panose="020B0604020202020204" pitchFamily="34" charset="0"/>
              <a:ea typeface="Courier New" panose="02070309020205020404" pitchFamily="49" charset="0"/>
              <a:cs typeface="Arial" panose="020B0604020202020204" pitchFamily="34" charset="0"/>
            </a:endParaRPr>
          </a:p>
          <a:p>
            <a:endParaRPr lang="en-US" dirty="0"/>
          </a:p>
        </p:txBody>
      </p:sp>
    </p:spTree>
    <p:extLst>
      <p:ext uri="{BB962C8B-B14F-4D97-AF65-F5344CB8AC3E}">
        <p14:creationId xmlns:p14="http://schemas.microsoft.com/office/powerpoint/2010/main" val="2335296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5A92F-8B65-45B3-A324-8918720CE8B8}"/>
              </a:ext>
            </a:extLst>
          </p:cNvPr>
          <p:cNvSpPr>
            <a:spLocks noGrp="1"/>
          </p:cNvSpPr>
          <p:nvPr>
            <p:ph type="title"/>
          </p:nvPr>
        </p:nvSpPr>
        <p:spPr>
          <a:xfrm>
            <a:off x="838200" y="365126"/>
            <a:ext cx="10515600" cy="55870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6AEBD502-4239-473B-8ACC-48E703D43F45}"/>
              </a:ext>
            </a:extLst>
          </p:cNvPr>
          <p:cNvSpPr>
            <a:spLocks noGrp="1"/>
          </p:cNvSpPr>
          <p:nvPr>
            <p:ph idx="1"/>
          </p:nvPr>
        </p:nvSpPr>
        <p:spPr>
          <a:xfrm>
            <a:off x="838200" y="1093509"/>
            <a:ext cx="10515600" cy="5083454"/>
          </a:xfrm>
        </p:spPr>
        <p:txBody>
          <a:bodyPr/>
          <a:lstStyle/>
          <a:p>
            <a:pPr marL="0" marR="0" indent="0">
              <a:lnSpc>
                <a:spcPct val="115000"/>
              </a:lnSpc>
              <a:spcBef>
                <a:spcPts val="0"/>
              </a:spcBef>
              <a:spcAft>
                <a:spcPts val="0"/>
              </a:spcAft>
              <a:buNone/>
            </a:pPr>
            <a:r>
              <a:rPr lang="en-US" dirty="0">
                <a:effectLst/>
                <a:latin typeface="Arial" panose="020B0604020202020204" pitchFamily="34" charset="0"/>
                <a:ea typeface="Times New Roman" panose="02020603050405020304" pitchFamily="18" charset="0"/>
                <a:cs typeface="Times New Roman" panose="02020603050405020304" pitchFamily="18" charset="0"/>
              </a:rPr>
              <a:t>For what kind of offenses do you think juvenile offenders should receive diversion, that is, a programmatic option that prevents juveniles from entering the juvenile court system for less serious crimes?</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For misdemeanors						44.7%</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For misdemeanors and nonviolent felonies	45.1</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latin typeface="Arial" panose="020B0604020202020204" pitchFamily="34" charset="0"/>
                <a:ea typeface="Courier New" panose="02070309020205020404" pitchFamily="49" charset="0"/>
                <a:cs typeface="Arial" panose="020B0604020202020204" pitchFamily="34" charset="0"/>
              </a:rPr>
              <a:t>Under no circumstances					10.2</a:t>
            </a:r>
            <a:endParaRPr lang="en-US" b="1" dirty="0">
              <a:effectLst/>
              <a:latin typeface="Arial" panose="020B0604020202020204" pitchFamily="34" charset="0"/>
              <a:ea typeface="Courier New" panose="02070309020205020404" pitchFamily="49"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1495637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6A9C0-00EC-4DDE-A4F7-3E02F46E86C0}"/>
              </a:ext>
            </a:extLst>
          </p:cNvPr>
          <p:cNvSpPr>
            <a:spLocks noGrp="1"/>
          </p:cNvSpPr>
          <p:nvPr>
            <p:ph type="title"/>
          </p:nvPr>
        </p:nvSpPr>
        <p:spPr>
          <a:xfrm>
            <a:off x="838200" y="365126"/>
            <a:ext cx="10515600" cy="53984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5BDD4D1-2554-4243-8644-76800FC57DDB}"/>
              </a:ext>
            </a:extLst>
          </p:cNvPr>
          <p:cNvSpPr>
            <a:spLocks noGrp="1"/>
          </p:cNvSpPr>
          <p:nvPr>
            <p:ph idx="1"/>
          </p:nvPr>
        </p:nvSpPr>
        <p:spPr>
          <a:xfrm>
            <a:off x="838200" y="904974"/>
            <a:ext cx="10515600" cy="5271989"/>
          </a:xfrm>
        </p:spPr>
        <p:txBody>
          <a:bodyPr/>
          <a:lstStyle/>
          <a:p>
            <a:pPr marL="0" marR="0" indent="0">
              <a:lnSpc>
                <a:spcPct val="115000"/>
              </a:lnSpc>
              <a:spcBef>
                <a:spcPts val="0"/>
              </a:spcBef>
              <a:spcAft>
                <a:spcPts val="0"/>
              </a:spcAft>
              <a:buNone/>
            </a:pPr>
            <a:r>
              <a:rPr lang="en-US" dirty="0">
                <a:effectLst/>
                <a:latin typeface="Arial" panose="020B0604020202020204" pitchFamily="34" charset="0"/>
                <a:ea typeface="Times New Roman" panose="02020603050405020304" pitchFamily="18" charset="0"/>
                <a:cs typeface="Times New Roman" panose="02020603050405020304" pitchFamily="18" charset="0"/>
              </a:rPr>
              <a:t>Have you ever voted in an election for State Attorney?</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Yes	</a:t>
            </a:r>
            <a:r>
              <a:rPr lang="en-US" b="1" dirty="0">
                <a:latin typeface="Arial" panose="020B0604020202020204" pitchFamily="34" charset="0"/>
                <a:ea typeface="Courier New" panose="02070309020205020404" pitchFamily="49" charset="0"/>
                <a:cs typeface="Arial" panose="020B0604020202020204" pitchFamily="34" charset="0"/>
              </a:rPr>
              <a:t>94.0</a:t>
            </a:r>
            <a:r>
              <a:rPr lang="en-US" b="1" dirty="0">
                <a:effectLst/>
                <a:latin typeface="Arial" panose="020B0604020202020204" pitchFamily="34" charset="0"/>
                <a:ea typeface="Courier New" panose="02070309020205020404" pitchFamily="49" charset="0"/>
                <a:cs typeface="Arial" panose="020B0604020202020204" pitchFamily="34" charset="0"/>
              </a:rPr>
              <a:t>%</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No		   6.0</a:t>
            </a:r>
          </a:p>
          <a:p>
            <a:pPr marL="0" marR="0" indent="0">
              <a:lnSpc>
                <a:spcPct val="115000"/>
              </a:lnSpc>
              <a:spcBef>
                <a:spcPts val="0"/>
              </a:spcBef>
              <a:spcAft>
                <a:spcPts val="0"/>
              </a:spcAft>
              <a:buNone/>
            </a:pPr>
            <a:r>
              <a:rPr lang="en-US" dirty="0">
                <a:effectLst/>
                <a:latin typeface="Arial" panose="020B0604020202020204" pitchFamily="34" charset="0"/>
                <a:ea typeface="Times New Roman" panose="02020603050405020304" pitchFamily="18" charset="0"/>
                <a:cs typeface="Times New Roman" panose="02020603050405020304" pitchFamily="18" charset="0"/>
              </a:rPr>
              <a:t>How important is the treatment of juveniles by the criminal justice system when selecting a candidate to vote for in an election for State Attorney?</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Very Important			50.7%</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latin typeface="Arial" panose="020B0604020202020204" pitchFamily="34" charset="0"/>
                <a:ea typeface="Courier New" panose="02070309020205020404" pitchFamily="49" charset="0"/>
                <a:cs typeface="Arial" panose="020B0604020202020204" pitchFamily="34" charset="0"/>
              </a:rPr>
              <a:t>Somewhat Important		42.0</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b="1" dirty="0">
                <a:effectLst/>
                <a:latin typeface="Arial" panose="020B0604020202020204" pitchFamily="34" charset="0"/>
                <a:ea typeface="Courier New" panose="02070309020205020404" pitchFamily="49" charset="0"/>
                <a:cs typeface="Arial" panose="020B0604020202020204" pitchFamily="34" charset="0"/>
              </a:rPr>
              <a:t>Not important at all			  </a:t>
            </a:r>
            <a:r>
              <a:rPr lang="en-US" b="1" dirty="0">
                <a:latin typeface="Arial" panose="020B0604020202020204" pitchFamily="34" charset="0"/>
                <a:ea typeface="Courier New" panose="02070309020205020404" pitchFamily="49" charset="0"/>
                <a:cs typeface="Arial" panose="020B0604020202020204" pitchFamily="34" charset="0"/>
              </a:rPr>
              <a:t>7.3</a:t>
            </a:r>
            <a:endParaRPr lang="en-US" b="1" dirty="0">
              <a:effectLst/>
              <a:latin typeface="Arial" panose="020B0604020202020204" pitchFamily="34" charset="0"/>
              <a:ea typeface="Courier New" panose="02070309020205020404" pitchFamily="49" charset="0"/>
              <a:cs typeface="Arial" panose="020B0604020202020204" pitchFamily="34" charset="0"/>
            </a:endParaRPr>
          </a:p>
          <a:p>
            <a:pPr marL="0" marR="0" lvl="0" indent="0">
              <a:lnSpc>
                <a:spcPct val="115000"/>
              </a:lnSpc>
              <a:spcBef>
                <a:spcPts val="600"/>
              </a:spcBef>
              <a:spcAft>
                <a:spcPts val="0"/>
              </a:spcAft>
              <a:buClr>
                <a:srgbClr val="BFBFBF"/>
              </a:buClr>
              <a:buSzPts val="2600"/>
              <a:buNone/>
            </a:pPr>
            <a:endParaRPr lang="en-US" b="1" dirty="0">
              <a:effectLst/>
              <a:latin typeface="Arial" panose="020B0604020202020204" pitchFamily="34" charset="0"/>
              <a:ea typeface="Courier New" panose="02070309020205020404" pitchFamily="49" charset="0"/>
              <a:cs typeface="Arial" panose="020B0604020202020204" pitchFamily="34" charset="0"/>
            </a:endParaRP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579518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4522-E984-418A-8AE6-E2A65BB59A9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9228A1A-D670-4B5B-A86A-7AB5CE754857}"/>
              </a:ext>
            </a:extLst>
          </p:cNvPr>
          <p:cNvSpPr>
            <a:spLocks noGrp="1"/>
          </p:cNvSpPr>
          <p:nvPr>
            <p:ph idx="1"/>
          </p:nvPr>
        </p:nvSpPr>
        <p:spPr/>
        <p:txBody>
          <a:bodyPr/>
          <a:lstStyle/>
          <a:p>
            <a:r>
              <a:rPr lang="en-US" sz="2800" dirty="0"/>
              <a:t>Ainsworth, J. (1996). The Court's Effectiveness in Protecting the Rights of Juveniles in Delinquency Cases. </a:t>
            </a:r>
            <a:r>
              <a:rPr lang="en-US" sz="2800" i="1" dirty="0"/>
              <a:t>The Future of Children,6</a:t>
            </a:r>
            <a:r>
              <a:rPr lang="en-US" sz="2800" dirty="0"/>
              <a:t>(3), 64-74. doi:10.2307/1602594</a:t>
            </a:r>
          </a:p>
          <a:p>
            <a:r>
              <a:rPr lang="en-US" sz="2800" dirty="0"/>
              <a:t>Sawyer, W. (n.d.). Youth Confinement: The Whole Pie 2019. Retrieved November 17, 2020, from </a:t>
            </a:r>
            <a:r>
              <a:rPr lang="en-US" sz="2800" dirty="0">
                <a:hlinkClick r:id="rId2"/>
              </a:rPr>
              <a:t>https://www.prisonpolicy.org/reports/youth2019.html</a:t>
            </a:r>
            <a:endParaRPr lang="en-US" sz="2800" dirty="0"/>
          </a:p>
          <a:p>
            <a:r>
              <a:rPr lang="en-US" sz="2800" dirty="0"/>
              <a:t>Sheffer, J. (1995). Serious and Habitual Juvenile Offender Statutes: Reconciling Punishment and Rehabilitation Within the Juvenile Justice System. </a:t>
            </a:r>
            <a:r>
              <a:rPr lang="en-US" sz="2800" i="1" dirty="0"/>
              <a:t>Vanderbilt Law Review, 48</a:t>
            </a:r>
            <a:r>
              <a:rPr lang="en-US" sz="2800" dirty="0"/>
              <a:t>(2), 480-512. </a:t>
            </a:r>
          </a:p>
          <a:p>
            <a:endParaRPr lang="en-US" dirty="0"/>
          </a:p>
        </p:txBody>
      </p:sp>
    </p:spTree>
    <p:extLst>
      <p:ext uri="{BB962C8B-B14F-4D97-AF65-F5344CB8AC3E}">
        <p14:creationId xmlns:p14="http://schemas.microsoft.com/office/powerpoint/2010/main" val="1968987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a:xfrm>
            <a:off x="4731026" y="1825625"/>
            <a:ext cx="6622774" cy="4586326"/>
          </a:xfrm>
        </p:spPr>
        <p:txBody>
          <a:bodyPr>
            <a:normAutofit/>
          </a:bodyPr>
          <a:lstStyle/>
          <a:p>
            <a:pPr marL="457200" lvl="0" indent="-311150">
              <a:spcBef>
                <a:spcPts val="0"/>
              </a:spcBef>
              <a:buSzPts val="1300"/>
              <a:buChar char="❖"/>
            </a:pPr>
            <a:r>
              <a:rPr lang="en-US" dirty="0"/>
              <a:t>History  </a:t>
            </a:r>
          </a:p>
          <a:p>
            <a:pPr marL="914400" lvl="1" indent="-298450">
              <a:spcBef>
                <a:spcPts val="0"/>
              </a:spcBef>
              <a:buSzPts val="1100"/>
              <a:buChar char="➢"/>
            </a:pPr>
            <a:r>
              <a:rPr lang="en-US" dirty="0"/>
              <a:t>In the 1980s and 90s there was an increased fear of juvenile “superpredators” </a:t>
            </a:r>
          </a:p>
          <a:p>
            <a:pPr marL="914400" lvl="1" indent="-298450">
              <a:spcBef>
                <a:spcPts val="0"/>
              </a:spcBef>
              <a:buSzPts val="1100"/>
              <a:buChar char="➢"/>
            </a:pPr>
            <a:r>
              <a:rPr lang="en-US" dirty="0"/>
              <a:t>This increased the public’s opinion that the juvenile justice system was too lenient and that the way to prevent crime was through punitive measures</a:t>
            </a:r>
          </a:p>
          <a:p>
            <a:pPr marL="914400" lvl="1" indent="-298450">
              <a:spcBef>
                <a:spcPts val="0"/>
              </a:spcBef>
              <a:buSzPts val="1100"/>
              <a:buChar char="➢"/>
            </a:pPr>
            <a:r>
              <a:rPr lang="en-US" dirty="0"/>
              <a:t>Result was an increase in juvenile commitments and transfers into the adult criminal justice system</a:t>
            </a:r>
          </a:p>
          <a:p>
            <a:pPr lvl="1">
              <a:spcBef>
                <a:spcPts val="1600"/>
              </a:spcBef>
              <a:spcAft>
                <a:spcPts val="1600"/>
              </a:spcAft>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1879491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Juvenile Justice Policy and Dispositions</a:t>
            </a:r>
          </a:p>
        </p:txBody>
      </p:sp>
      <p:sp>
        <p:nvSpPr>
          <p:cNvPr id="3" name="Content Placeholder 2"/>
          <p:cNvSpPr>
            <a:spLocks noGrp="1"/>
          </p:cNvSpPr>
          <p:nvPr>
            <p:ph idx="1"/>
          </p:nvPr>
        </p:nvSpPr>
        <p:spPr>
          <a:xfrm>
            <a:off x="838200" y="1825624"/>
            <a:ext cx="10515600" cy="4430209"/>
          </a:xfrm>
        </p:spPr>
        <p:txBody>
          <a:bodyPr>
            <a:normAutofit fontScale="62500" lnSpcReduction="20000"/>
          </a:bodyPr>
          <a:lstStyle/>
          <a:p>
            <a:pPr marL="457200" lvl="0" indent="-311150">
              <a:spcBef>
                <a:spcPts val="0"/>
              </a:spcBef>
              <a:buSzPts val="1300"/>
              <a:buChar char="❖"/>
            </a:pPr>
            <a:r>
              <a:rPr lang="en-US" dirty="0"/>
              <a:t>Court’s effectiveness in protecting the rights of juveniles in delinquency cases</a:t>
            </a:r>
          </a:p>
          <a:p>
            <a:pPr marL="958850" lvl="1" indent="-342900">
              <a:spcBef>
                <a:spcPts val="0"/>
              </a:spcBef>
              <a:buSzPts val="1100"/>
              <a:buFont typeface="Wingdings" panose="05000000000000000000" pitchFamily="2" charset="2"/>
              <a:buChar char="Ø"/>
            </a:pPr>
            <a:r>
              <a:rPr lang="en-US" i="1" dirty="0"/>
              <a:t>In re Gault</a:t>
            </a:r>
            <a:r>
              <a:rPr lang="en-US" dirty="0"/>
              <a:t> – 1967 - the Supreme Court began to impose</a:t>
            </a:r>
          </a:p>
          <a:p>
            <a:pPr marL="615950" lvl="1" indent="0">
              <a:spcBef>
                <a:spcPts val="0"/>
              </a:spcBef>
              <a:buSzPts val="1100"/>
              <a:buNone/>
            </a:pPr>
            <a:r>
              <a:rPr lang="en-US" dirty="0"/>
              <a:t>	procedural due process requirements on juvenile court adjudication</a:t>
            </a:r>
          </a:p>
          <a:p>
            <a:pPr marL="615950" lvl="1" indent="0">
              <a:spcBef>
                <a:spcPts val="0"/>
              </a:spcBef>
              <a:buSzPts val="1100"/>
              <a:buNone/>
            </a:pPr>
            <a:endParaRPr lang="en-US" dirty="0"/>
          </a:p>
          <a:p>
            <a:pPr marL="958850" lvl="1" indent="-342900">
              <a:spcBef>
                <a:spcPts val="0"/>
              </a:spcBef>
              <a:buSzPts val="1100"/>
              <a:buFont typeface="Wingdings" pitchFamily="2" charset="2"/>
              <a:buChar char="Ø"/>
            </a:pPr>
            <a:r>
              <a:rPr lang="en-US" i="1" dirty="0"/>
              <a:t>Roper v. Simmons </a:t>
            </a:r>
            <a:r>
              <a:rPr lang="en-US" dirty="0"/>
              <a:t>– unconstitutional to impose the death penalty for a crime committed by a child under the age of 18 on the basis that juveniles have an underdeveloped sense of responsibility and that they are in less control over their environment and actions</a:t>
            </a:r>
          </a:p>
          <a:p>
            <a:pPr marL="958850" lvl="1" indent="-342900">
              <a:spcBef>
                <a:spcPts val="0"/>
              </a:spcBef>
              <a:buSzPts val="1100"/>
              <a:buFont typeface="Wingdings" pitchFamily="2" charset="2"/>
              <a:buChar char="Ø"/>
            </a:pPr>
            <a:endParaRPr lang="en-US" dirty="0"/>
          </a:p>
          <a:p>
            <a:pPr marL="958850" lvl="1" indent="-342900">
              <a:spcBef>
                <a:spcPts val="0"/>
              </a:spcBef>
              <a:buSzPts val="1100"/>
              <a:buFont typeface="Wingdings" pitchFamily="2" charset="2"/>
              <a:buChar char="Ø"/>
            </a:pPr>
            <a:r>
              <a:rPr lang="en-US" i="1" dirty="0"/>
              <a:t>Graham v. Florida </a:t>
            </a:r>
            <a:r>
              <a:rPr lang="en-US" dirty="0"/>
              <a:t>– Decisions by the Supreme Court of the United States holding that juvenile offenders cannot be sentenced to life imprisonment without parole for non-homicide offenses.</a:t>
            </a:r>
          </a:p>
          <a:p>
            <a:pPr marL="958850" lvl="1" indent="-342900">
              <a:spcBef>
                <a:spcPts val="0"/>
              </a:spcBef>
              <a:buSzPts val="1100"/>
              <a:buFont typeface="Wingdings" pitchFamily="2" charset="2"/>
              <a:buChar char="Ø"/>
            </a:pPr>
            <a:endParaRPr lang="en-US" dirty="0"/>
          </a:p>
          <a:p>
            <a:pPr marL="958850" lvl="1" indent="-342900">
              <a:spcBef>
                <a:spcPts val="0"/>
              </a:spcBef>
              <a:buSzPts val="1100"/>
              <a:buFont typeface="Wingdings" pitchFamily="2" charset="2"/>
              <a:buChar char="Ø"/>
            </a:pPr>
            <a:r>
              <a:rPr lang="en-US" i="1" dirty="0"/>
              <a:t>Miller v. Alabama </a:t>
            </a:r>
            <a:r>
              <a:rPr lang="en-US" dirty="0"/>
              <a:t>– the Court held that mandatory sentences of life without the possibility of parole are unconstitutional for juvenile offenders.</a:t>
            </a:r>
          </a:p>
          <a:p>
            <a:pPr marL="457200" lvl="0" indent="-311150">
              <a:spcBef>
                <a:spcPts val="0"/>
              </a:spcBef>
              <a:buSzPts val="1300"/>
              <a:buChar char="❖"/>
            </a:pPr>
            <a:endParaRPr lang="en-US" dirty="0"/>
          </a:p>
          <a:p>
            <a:pPr marL="457200" lvl="0" indent="-311150">
              <a:spcBef>
                <a:spcPts val="0"/>
              </a:spcBef>
              <a:buSzPts val="1300"/>
              <a:buChar char="❖"/>
            </a:pPr>
            <a:r>
              <a:rPr lang="en-US" dirty="0"/>
              <a:t>Brain development</a:t>
            </a:r>
          </a:p>
          <a:p>
            <a:pPr marL="914400" lvl="1" indent="-298450">
              <a:spcBef>
                <a:spcPts val="0"/>
              </a:spcBef>
              <a:buSzPts val="1100"/>
              <a:buChar char="➢"/>
            </a:pPr>
            <a:r>
              <a:rPr lang="en-US" dirty="0"/>
              <a:t>Childhood is usually seen as a period in which individuals have not yet fully developed self-control and their impulses tend to lead to misbehavior and acts of delinquency.</a:t>
            </a:r>
          </a:p>
          <a:p>
            <a:pPr marL="914400" lvl="1" indent="-298450">
              <a:spcBef>
                <a:spcPts val="0"/>
              </a:spcBef>
              <a:buSzPts val="1100"/>
              <a:buChar char="➢"/>
            </a:pPr>
            <a:r>
              <a:rPr lang="en-US" dirty="0"/>
              <a:t>There is a lack of agreement among scholars regarding the age at which psychosocial maturity and general cognitive capacity reach their maximum values, but it is closer to the mid 20’s.</a:t>
            </a:r>
          </a:p>
          <a:p>
            <a:pPr marL="457200" lvl="0" indent="-311150">
              <a:spcBef>
                <a:spcPts val="0"/>
              </a:spcBef>
              <a:buSzPts val="1300"/>
              <a:buChar char="❖"/>
            </a:pPr>
            <a:endParaRPr lang="en-US" dirty="0"/>
          </a:p>
          <a:p>
            <a:pPr marL="457200" lvl="0" indent="-311150">
              <a:spcBef>
                <a:spcPts val="0"/>
              </a:spcBef>
              <a:buSzPts val="1300"/>
              <a:buChar char="❖"/>
            </a:pPr>
            <a:r>
              <a:rPr lang="en-US" dirty="0"/>
              <a:t>The Age-Crime Curve</a:t>
            </a:r>
          </a:p>
          <a:p>
            <a:pPr marL="914400" lvl="1" indent="-298450">
              <a:spcBef>
                <a:spcPts val="0"/>
              </a:spcBef>
              <a:buSzPts val="1100"/>
              <a:buChar char="➢"/>
            </a:pPr>
            <a:r>
              <a:rPr lang="en-US" dirty="0"/>
              <a:t>Research findings agree that the prevalence of offending increases from late childhood into adolescence, peaks in late adolescence, and decreases subsequently into adulthood. This is generally known as the age-crime curve.</a:t>
            </a:r>
          </a:p>
          <a:p>
            <a:pPr marL="0" lvl="0" indent="0">
              <a:spcBef>
                <a:spcPts val="1600"/>
              </a:spcBef>
              <a:spcAft>
                <a:spcPts val="1600"/>
              </a:spcAft>
              <a:buNone/>
            </a:pPr>
            <a:endParaRPr lang="en-US" dirty="0"/>
          </a:p>
          <a:p>
            <a:endParaRPr lang="en-US" dirty="0"/>
          </a:p>
        </p:txBody>
      </p:sp>
    </p:spTree>
    <p:extLst>
      <p:ext uri="{BB962C8B-B14F-4D97-AF65-F5344CB8AC3E}">
        <p14:creationId xmlns:p14="http://schemas.microsoft.com/office/powerpoint/2010/main" val="2379463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BD35-CC61-9D46-9D48-3A65B0963EAA}"/>
              </a:ext>
            </a:extLst>
          </p:cNvPr>
          <p:cNvSpPr>
            <a:spLocks noGrp="1"/>
          </p:cNvSpPr>
          <p:nvPr>
            <p:ph type="title"/>
          </p:nvPr>
        </p:nvSpPr>
        <p:spPr/>
        <p:txBody>
          <a:bodyPr/>
          <a:lstStyle/>
          <a:p>
            <a:r>
              <a:rPr lang="en-US" dirty="0"/>
              <a:t>Perceptions of Juvenile Offenders</a:t>
            </a:r>
          </a:p>
        </p:txBody>
      </p:sp>
      <p:sp>
        <p:nvSpPr>
          <p:cNvPr id="3" name="Content Placeholder 2">
            <a:extLst>
              <a:ext uri="{FF2B5EF4-FFF2-40B4-BE49-F238E27FC236}">
                <a16:creationId xmlns:a16="http://schemas.microsoft.com/office/drawing/2014/main" id="{4DC77D5B-5A04-304B-B096-8025E4D9B857}"/>
              </a:ext>
            </a:extLst>
          </p:cNvPr>
          <p:cNvSpPr>
            <a:spLocks noGrp="1"/>
          </p:cNvSpPr>
          <p:nvPr>
            <p:ph idx="1"/>
          </p:nvPr>
        </p:nvSpPr>
        <p:spPr/>
        <p:txBody>
          <a:bodyPr>
            <a:normAutofit fontScale="92500" lnSpcReduction="10000"/>
          </a:bodyPr>
          <a:lstStyle/>
          <a:p>
            <a:pPr marL="488950" lvl="0" indent="-342900">
              <a:spcBef>
                <a:spcPts val="0"/>
              </a:spcBef>
              <a:buSzPts val="1300"/>
              <a:buFont typeface="Wingdings" pitchFamily="2" charset="2"/>
              <a:buChar char="v"/>
            </a:pPr>
            <a:r>
              <a:rPr lang="en-US" sz="1900" dirty="0"/>
              <a:t>Today, juvenile offenders are either seen as young adults or as children which plays a role in the punitive or rehabilitative treatments they receive.</a:t>
            </a:r>
          </a:p>
          <a:p>
            <a:pPr marL="488950" lvl="0" indent="-342900">
              <a:spcBef>
                <a:spcPts val="0"/>
              </a:spcBef>
              <a:buSzPts val="1300"/>
              <a:buFont typeface="Wingdings" pitchFamily="2" charset="2"/>
              <a:buChar char="v"/>
            </a:pPr>
            <a:endParaRPr lang="en-US" sz="1900" dirty="0"/>
          </a:p>
          <a:p>
            <a:pPr marL="488950" lvl="0" indent="-342900">
              <a:spcBef>
                <a:spcPts val="0"/>
              </a:spcBef>
              <a:buSzPts val="1300"/>
              <a:buFont typeface="Wingdings" pitchFamily="2" charset="2"/>
              <a:buChar char="v"/>
            </a:pPr>
            <a:r>
              <a:rPr lang="en-US" sz="1900" dirty="0"/>
              <a:t>When we look at these juvenile offenders as young adults, we tend to punish them rather than rehabilitate them, but their brains are not working at the same capacity that an adult’s brain would be, so they are more prone to make negative choices and may not fully comprehend the consequences.</a:t>
            </a:r>
          </a:p>
          <a:p>
            <a:pPr marL="146050" lvl="0" indent="0">
              <a:spcBef>
                <a:spcPts val="0"/>
              </a:spcBef>
              <a:buSzPts val="1300"/>
              <a:buNone/>
            </a:pPr>
            <a:endParaRPr lang="en-US" sz="1900" dirty="0"/>
          </a:p>
          <a:p>
            <a:pPr marL="488950" lvl="0" indent="-342900">
              <a:spcBef>
                <a:spcPts val="0"/>
              </a:spcBef>
              <a:buSzPts val="1300"/>
              <a:buFont typeface="Wingdings" pitchFamily="2" charset="2"/>
              <a:buChar char="v"/>
            </a:pPr>
            <a:r>
              <a:rPr lang="en-US" sz="1900" dirty="0"/>
              <a:t>Many of the significant Supreme Court cases of the last 15 years regarding juveniles have been based on the increasing knowledge of the workings of the teenage brain.</a:t>
            </a:r>
            <a:endParaRPr lang="en-US" dirty="0"/>
          </a:p>
        </p:txBody>
      </p:sp>
      <p:sp>
        <p:nvSpPr>
          <p:cNvPr id="4" name="Subtitle 3">
            <a:extLst>
              <a:ext uri="{FF2B5EF4-FFF2-40B4-BE49-F238E27FC236}">
                <a16:creationId xmlns:a16="http://schemas.microsoft.com/office/drawing/2014/main" id="{ECA01FDF-BD7F-BD47-BD33-F2AE917014A7}"/>
              </a:ext>
            </a:extLst>
          </p:cNvPr>
          <p:cNvSpPr>
            <a:spLocks noGrp="1"/>
          </p:cNvSpPr>
          <p:nvPr>
            <p:ph type="subTitle" idx="10"/>
          </p:nvPr>
        </p:nvSpPr>
        <p:spPr>
          <a:xfrm>
            <a:off x="10539098" y="2754351"/>
            <a:ext cx="1515099" cy="1021971"/>
          </a:xfrm>
        </p:spPr>
        <p:txBody>
          <a:bodyPr/>
          <a:lstStyle/>
          <a:p>
            <a:r>
              <a:rPr lang="en-US" sz="1800" dirty="0"/>
              <a:t>How are juveniles seen by society?</a:t>
            </a:r>
          </a:p>
          <a:p>
            <a:endParaRPr lang="en-US" dirty="0"/>
          </a:p>
        </p:txBody>
      </p:sp>
    </p:spTree>
    <p:extLst>
      <p:ext uri="{BB962C8B-B14F-4D97-AF65-F5344CB8AC3E}">
        <p14:creationId xmlns:p14="http://schemas.microsoft.com/office/powerpoint/2010/main" val="1081712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735979"/>
            <a:ext cx="10515600" cy="1170879"/>
          </a:xfrm>
        </p:spPr>
        <p:txBody>
          <a:bodyPr>
            <a:normAutofit/>
          </a:bodyPr>
          <a:lstStyle/>
          <a:p>
            <a:r>
              <a:rPr lang="en" sz="3200" dirty="0"/>
              <a:t>Public Attitudes and Support for  Juvenile Offenders</a:t>
            </a:r>
            <a:endParaRPr lang="en-US" sz="3200" dirty="0"/>
          </a:p>
        </p:txBody>
      </p:sp>
      <p:sp>
        <p:nvSpPr>
          <p:cNvPr id="3" name="Text Placeholder 2"/>
          <p:cNvSpPr>
            <a:spLocks noGrp="1"/>
          </p:cNvSpPr>
          <p:nvPr>
            <p:ph type="body" idx="1"/>
          </p:nvPr>
        </p:nvSpPr>
        <p:spPr>
          <a:xfrm>
            <a:off x="839788" y="1681163"/>
            <a:ext cx="5157787" cy="482174"/>
          </a:xfrm>
        </p:spPr>
        <p:txBody>
          <a:bodyPr>
            <a:normAutofit/>
          </a:bodyPr>
          <a:lstStyle/>
          <a:p>
            <a:r>
              <a:rPr lang="en" sz="2000" dirty="0"/>
              <a:t>Rehabilitation and Non-Judicial Handling</a:t>
            </a:r>
            <a:endParaRPr lang="en-US" sz="2000" dirty="0"/>
          </a:p>
        </p:txBody>
      </p:sp>
      <p:sp>
        <p:nvSpPr>
          <p:cNvPr id="4" name="Content Placeholder 3"/>
          <p:cNvSpPr>
            <a:spLocks noGrp="1"/>
          </p:cNvSpPr>
          <p:nvPr>
            <p:ph sz="half" idx="2"/>
          </p:nvPr>
        </p:nvSpPr>
        <p:spPr>
          <a:xfrm>
            <a:off x="839788" y="2252546"/>
            <a:ext cx="5157787" cy="3937117"/>
          </a:xfrm>
        </p:spPr>
        <p:txBody>
          <a:bodyPr>
            <a:normAutofit fontScale="70000" lnSpcReduction="20000"/>
          </a:bodyPr>
          <a:lstStyle/>
          <a:p>
            <a:pPr marL="457200" lvl="0" indent="-311150">
              <a:spcBef>
                <a:spcPts val="0"/>
              </a:spcBef>
              <a:buSzPts val="1300"/>
              <a:buChar char="❖"/>
            </a:pPr>
            <a:r>
              <a:rPr lang="en-US" dirty="0"/>
              <a:t>Support for Rehabilitation</a:t>
            </a:r>
          </a:p>
          <a:p>
            <a:pPr marL="914400" lvl="1" indent="-298450">
              <a:spcBef>
                <a:spcPts val="0"/>
              </a:spcBef>
              <a:buSzPts val="1100"/>
              <a:buChar char="➢"/>
            </a:pPr>
            <a:r>
              <a:rPr lang="en-US" dirty="0"/>
              <a:t>Those with both high and low awareness of juvenile crimes tend to support rehabilitative handling of juvenile offenders rather than punitive</a:t>
            </a:r>
          </a:p>
          <a:p>
            <a:pPr marL="615950" lvl="1" indent="0">
              <a:spcBef>
                <a:spcPts val="0"/>
              </a:spcBef>
              <a:buSzPts val="1100"/>
              <a:buNone/>
            </a:pPr>
            <a:endParaRPr lang="en-US" dirty="0"/>
          </a:p>
          <a:p>
            <a:pPr marL="457200" lvl="0" indent="-311150">
              <a:spcBef>
                <a:spcPts val="0"/>
              </a:spcBef>
              <a:buSzPts val="1300"/>
              <a:buChar char="❖"/>
            </a:pPr>
            <a:r>
              <a:rPr lang="en-US" dirty="0"/>
              <a:t>Non-judicial Handling of Juvenile Offenders </a:t>
            </a:r>
          </a:p>
          <a:p>
            <a:pPr marL="914400" lvl="1" indent="-298450">
              <a:spcBef>
                <a:spcPts val="0"/>
              </a:spcBef>
              <a:buSzPts val="1100"/>
              <a:buChar char="➢"/>
            </a:pPr>
            <a:r>
              <a:rPr lang="en-US" dirty="0"/>
              <a:t>Two major parts of non-judicial handling of juvenile offenders are diversion and civil citations</a:t>
            </a:r>
          </a:p>
          <a:p>
            <a:pPr marL="914400" lvl="1" indent="-298450">
              <a:spcBef>
                <a:spcPts val="0"/>
              </a:spcBef>
              <a:buSzPts val="1100"/>
              <a:buChar char="➢"/>
            </a:pPr>
            <a:r>
              <a:rPr lang="en-US" dirty="0"/>
              <a:t>Diversion is when the youth are still held accountable for their actions but there is an intervention that prevents them from going in the juvenile justice system</a:t>
            </a:r>
          </a:p>
          <a:p>
            <a:pPr marL="914400" lvl="1" indent="-298450">
              <a:spcBef>
                <a:spcPts val="0"/>
              </a:spcBef>
              <a:buSzPts val="1100"/>
              <a:buChar char="➢"/>
            </a:pPr>
            <a:r>
              <a:rPr lang="en-US" dirty="0"/>
              <a:t>Civil citations are a diversion method where  the youth go to a diversion program and when they successfully complete it, they are able to go free without an arrest record</a:t>
            </a:r>
          </a:p>
          <a:p>
            <a:endParaRPr lang="en-US" dirty="0"/>
          </a:p>
        </p:txBody>
      </p:sp>
      <p:sp>
        <p:nvSpPr>
          <p:cNvPr id="5" name="Text Placeholder 4"/>
          <p:cNvSpPr>
            <a:spLocks noGrp="1"/>
          </p:cNvSpPr>
          <p:nvPr>
            <p:ph type="body" sz="quarter" idx="3"/>
          </p:nvPr>
        </p:nvSpPr>
        <p:spPr>
          <a:xfrm>
            <a:off x="6172200" y="1681163"/>
            <a:ext cx="5183188" cy="482174"/>
          </a:xfrm>
        </p:spPr>
        <p:txBody>
          <a:bodyPr>
            <a:normAutofit/>
          </a:bodyPr>
          <a:lstStyle/>
          <a:p>
            <a:r>
              <a:rPr lang="en" sz="2000" dirty="0"/>
              <a:t>Punitive Responses</a:t>
            </a:r>
            <a:endParaRPr lang="en-US" sz="2000" dirty="0"/>
          </a:p>
        </p:txBody>
      </p:sp>
      <p:sp>
        <p:nvSpPr>
          <p:cNvPr id="6" name="Content Placeholder 5"/>
          <p:cNvSpPr>
            <a:spLocks noGrp="1"/>
          </p:cNvSpPr>
          <p:nvPr>
            <p:ph sz="quarter" idx="4"/>
          </p:nvPr>
        </p:nvSpPr>
        <p:spPr>
          <a:xfrm>
            <a:off x="6172200" y="2252546"/>
            <a:ext cx="5183188" cy="3937117"/>
          </a:xfrm>
        </p:spPr>
        <p:txBody>
          <a:bodyPr>
            <a:normAutofit fontScale="62500" lnSpcReduction="20000"/>
          </a:bodyPr>
          <a:lstStyle/>
          <a:p>
            <a:pPr marL="457200" lvl="0" indent="-311150">
              <a:spcBef>
                <a:spcPts val="0"/>
              </a:spcBef>
              <a:buSzPts val="1300"/>
              <a:buChar char="❖"/>
            </a:pPr>
            <a:r>
              <a:rPr lang="en-US" dirty="0"/>
              <a:t>In years past, the public has feared juvenile crime under the belief that juvenile delinquency has been increasing.</a:t>
            </a:r>
          </a:p>
          <a:p>
            <a:pPr marL="146050" lvl="0" indent="0">
              <a:spcBef>
                <a:spcPts val="0"/>
              </a:spcBef>
              <a:buSzPts val="1300"/>
              <a:buNone/>
            </a:pPr>
            <a:endParaRPr lang="en-US" dirty="0"/>
          </a:p>
          <a:p>
            <a:pPr marL="457200" lvl="0" indent="-311150">
              <a:spcBef>
                <a:spcPts val="0"/>
              </a:spcBef>
              <a:buSzPts val="1300"/>
              <a:buChar char="❖"/>
            </a:pPr>
            <a:r>
              <a:rPr lang="en-US" dirty="0"/>
              <a:t>Between 1992 and 1999, all but one state expanded legislation that made it easier for juveniles to be tried as adults.</a:t>
            </a:r>
          </a:p>
          <a:p>
            <a:pPr marL="457200" lvl="0" indent="-311150">
              <a:spcBef>
                <a:spcPts val="0"/>
              </a:spcBef>
              <a:buSzPts val="1300"/>
              <a:buChar char="❖"/>
            </a:pPr>
            <a:endParaRPr lang="en-US" dirty="0"/>
          </a:p>
          <a:p>
            <a:pPr marL="457200" lvl="0" indent="-311150">
              <a:spcBef>
                <a:spcPts val="0"/>
              </a:spcBef>
              <a:buSzPts val="1300"/>
              <a:buChar char="❖"/>
            </a:pPr>
            <a:r>
              <a:rPr lang="en-US" dirty="0"/>
              <a:t>Commitment and adult transfer of juveniles</a:t>
            </a:r>
          </a:p>
          <a:p>
            <a:pPr marL="946150" lvl="1" indent="-342900">
              <a:spcBef>
                <a:spcPts val="0"/>
              </a:spcBef>
              <a:buSzPts val="1300"/>
              <a:buFont typeface="Wingdings" pitchFamily="2" charset="2"/>
              <a:buChar char="Ø"/>
            </a:pPr>
            <a:r>
              <a:rPr lang="en-US" sz="2900" dirty="0"/>
              <a:t>Two out of every three confined youth are held in the most restrictive facilities – in the juvenile justice system’s versions of jails and prisons, or in actual adult jails and prisons.</a:t>
            </a:r>
          </a:p>
          <a:p>
            <a:pPr marL="946150" lvl="1" indent="-342900">
              <a:spcBef>
                <a:spcPts val="0"/>
              </a:spcBef>
              <a:buSzPts val="1300"/>
              <a:buFont typeface="Wingdings" pitchFamily="2" charset="2"/>
              <a:buChar char="Ø"/>
            </a:pPr>
            <a:r>
              <a:rPr lang="en-US" sz="2900" dirty="0"/>
              <a:t>4,535 confined youth - nearly 1 in 10 – are incarcerated in adult jails and prisons, where they face greater safety risks, and fewer age-appropriate services are available to them.</a:t>
            </a:r>
          </a:p>
          <a:p>
            <a:pPr marL="0" indent="0">
              <a:buNone/>
            </a:pPr>
            <a:endParaRPr lang="en-US" dirty="0"/>
          </a:p>
        </p:txBody>
      </p:sp>
    </p:spTree>
    <p:extLst>
      <p:ext uri="{BB962C8B-B14F-4D97-AF65-F5344CB8AC3E}">
        <p14:creationId xmlns:p14="http://schemas.microsoft.com/office/powerpoint/2010/main" val="1700556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C3FE46-CC3B-43D4-9671-705295E2BB35}"/>
              </a:ext>
            </a:extLst>
          </p:cNvPr>
          <p:cNvSpPr>
            <a:spLocks noGrp="1"/>
          </p:cNvSpPr>
          <p:nvPr>
            <p:ph type="title"/>
          </p:nvPr>
        </p:nvSpPr>
        <p:spPr>
          <a:xfrm>
            <a:off x="914400" y="365125"/>
            <a:ext cx="10515600" cy="1325563"/>
          </a:xfrm>
        </p:spPr>
        <p:txBody>
          <a:bodyPr/>
          <a:lstStyle/>
          <a:p>
            <a:r>
              <a:rPr lang="en-US" dirty="0"/>
              <a:t>Research Questions</a:t>
            </a:r>
          </a:p>
        </p:txBody>
      </p:sp>
      <p:sp>
        <p:nvSpPr>
          <p:cNvPr id="5" name="Text Placeholder 4">
            <a:extLst>
              <a:ext uri="{FF2B5EF4-FFF2-40B4-BE49-F238E27FC236}">
                <a16:creationId xmlns:a16="http://schemas.microsoft.com/office/drawing/2014/main" id="{21B2CE81-4271-46B9-8385-E96674932A25}"/>
              </a:ext>
            </a:extLst>
          </p:cNvPr>
          <p:cNvSpPr>
            <a:spLocks noGrp="1"/>
          </p:cNvSpPr>
          <p:nvPr>
            <p:ph type="body" idx="1"/>
          </p:nvPr>
        </p:nvSpPr>
        <p:spPr>
          <a:xfrm>
            <a:off x="839788" y="668337"/>
            <a:ext cx="10297904" cy="783391"/>
          </a:xfrm>
        </p:spPr>
        <p:txBody>
          <a:bodyPr>
            <a:normAutofit/>
          </a:bodyPr>
          <a:lstStyle/>
          <a:p>
            <a:endParaRPr lang="en-US" dirty="0"/>
          </a:p>
          <a:p>
            <a:endParaRPr lang="en-US" dirty="0"/>
          </a:p>
        </p:txBody>
      </p:sp>
      <p:sp>
        <p:nvSpPr>
          <p:cNvPr id="6" name="Content Placeholder 5">
            <a:extLst>
              <a:ext uri="{FF2B5EF4-FFF2-40B4-BE49-F238E27FC236}">
                <a16:creationId xmlns:a16="http://schemas.microsoft.com/office/drawing/2014/main" id="{36BC49E7-FBAD-4826-8226-BA3810069F8B}"/>
              </a:ext>
            </a:extLst>
          </p:cNvPr>
          <p:cNvSpPr>
            <a:spLocks noGrp="1"/>
          </p:cNvSpPr>
          <p:nvPr>
            <p:ph sz="half" idx="2"/>
          </p:nvPr>
        </p:nvSpPr>
        <p:spPr>
          <a:xfrm>
            <a:off x="839788" y="1866507"/>
            <a:ext cx="5157787" cy="4323156"/>
          </a:xfrm>
        </p:spPr>
        <p:txBody>
          <a:bodyPr>
            <a:normAutofit fontScale="85000" lnSpcReduction="20000"/>
          </a:bodyPr>
          <a:lstStyle/>
          <a:p>
            <a:pPr>
              <a:buFont typeface="Wingdings" panose="05000000000000000000" pitchFamily="2" charset="2"/>
              <a:buChar char="ü"/>
            </a:pPr>
            <a:r>
              <a:rPr lang="en-US" sz="3600" dirty="0"/>
              <a:t>Are the residents of Duval, Clay, and Nassau Counties more supportive of programs designed to rehabilitate juvenile criminal offenders such as civil citations or diversion OR do they prefer programs designed to punish juvenile criminal offenders such as commitment programs?</a:t>
            </a:r>
            <a:r>
              <a:rPr lang="en-US" dirty="0"/>
              <a:t>                                                     </a:t>
            </a:r>
          </a:p>
          <a:p>
            <a:pPr marL="0" indent="0">
              <a:buNone/>
            </a:pPr>
            <a:endParaRPr lang="en-US" dirty="0"/>
          </a:p>
        </p:txBody>
      </p:sp>
      <p:sp>
        <p:nvSpPr>
          <p:cNvPr id="8" name="Content Placeholder 7">
            <a:extLst>
              <a:ext uri="{FF2B5EF4-FFF2-40B4-BE49-F238E27FC236}">
                <a16:creationId xmlns:a16="http://schemas.microsoft.com/office/drawing/2014/main" id="{A5812A3A-3504-43F6-B41C-6DDBFEBF1B8F}"/>
              </a:ext>
            </a:extLst>
          </p:cNvPr>
          <p:cNvSpPr>
            <a:spLocks noGrp="1"/>
          </p:cNvSpPr>
          <p:nvPr>
            <p:ph sz="quarter" idx="4"/>
          </p:nvPr>
        </p:nvSpPr>
        <p:spPr>
          <a:xfrm>
            <a:off x="6172200" y="1866508"/>
            <a:ext cx="5183188" cy="4323156"/>
          </a:xfrm>
        </p:spPr>
        <p:txBody>
          <a:bodyPr>
            <a:normAutofit fontScale="92500" lnSpcReduction="20000"/>
          </a:bodyPr>
          <a:lstStyle/>
          <a:p>
            <a:pPr>
              <a:buFont typeface="Wingdings" panose="05000000000000000000" pitchFamily="2" charset="2"/>
              <a:buChar char="ü"/>
            </a:pPr>
            <a:r>
              <a:rPr lang="en-US" dirty="0"/>
              <a:t>Do their opinions vary significantly among different subgroups of the population including those based on age, race, education, and income?</a:t>
            </a:r>
          </a:p>
          <a:p>
            <a:pPr>
              <a:buFont typeface="Wingdings" panose="05000000000000000000" pitchFamily="2" charset="2"/>
              <a:buChar char="ü"/>
            </a:pPr>
            <a:r>
              <a:rPr lang="en-US" dirty="0"/>
              <a:t>Do their opinions vary significantly among the different geographic units in our study area such as counties or parts of Jacksonville? </a:t>
            </a:r>
          </a:p>
          <a:p>
            <a:pPr>
              <a:buFont typeface="Wingdings" panose="05000000000000000000" pitchFamily="2" charset="2"/>
              <a:buChar char="ü"/>
            </a:pPr>
            <a:r>
              <a:rPr lang="en-US" dirty="0"/>
              <a:t>Does any geographic variance in opinion correlate with geographic variance in crime rates? </a:t>
            </a:r>
          </a:p>
          <a:p>
            <a:pPr marL="0" indent="0">
              <a:buNone/>
            </a:pPr>
            <a:endParaRPr lang="en-US" dirty="0"/>
          </a:p>
        </p:txBody>
      </p:sp>
    </p:spTree>
    <p:extLst>
      <p:ext uri="{BB962C8B-B14F-4D97-AF65-F5344CB8AC3E}">
        <p14:creationId xmlns:p14="http://schemas.microsoft.com/office/powerpoint/2010/main" val="1722282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7F6771-EFE8-4894-98F8-1F6526471309}"/>
              </a:ext>
            </a:extLst>
          </p:cNvPr>
          <p:cNvSpPr>
            <a:spLocks noGrp="1"/>
          </p:cNvSpPr>
          <p:nvPr>
            <p:ph type="title"/>
          </p:nvPr>
        </p:nvSpPr>
        <p:spPr>
          <a:xfrm>
            <a:off x="655320" y="365125"/>
            <a:ext cx="5120114" cy="1692794"/>
          </a:xfrm>
        </p:spPr>
        <p:txBody>
          <a:bodyPr>
            <a:normAutofit/>
          </a:bodyPr>
          <a:lstStyle/>
          <a:p>
            <a:r>
              <a:rPr lang="en-US"/>
              <a:t>Methodology: Survey Research</a:t>
            </a:r>
          </a:p>
        </p:txBody>
      </p:sp>
      <p:cxnSp>
        <p:nvCxnSpPr>
          <p:cNvPr id="18" name="Straight Arrow Connector 15">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E8C8A692-DF3B-4D91-AD54-8E0426BF2A76}"/>
              </a:ext>
            </a:extLst>
          </p:cNvPr>
          <p:cNvSpPr>
            <a:spLocks noGrp="1"/>
          </p:cNvSpPr>
          <p:nvPr>
            <p:ph idx="1"/>
          </p:nvPr>
        </p:nvSpPr>
        <p:spPr>
          <a:xfrm>
            <a:off x="655321" y="2575034"/>
            <a:ext cx="5120113" cy="3462228"/>
          </a:xfrm>
        </p:spPr>
        <p:txBody>
          <a:bodyPr>
            <a:normAutofit/>
          </a:bodyPr>
          <a:lstStyle/>
          <a:p>
            <a:r>
              <a:rPr lang="en-US" sz="2000" dirty="0"/>
              <a:t>To answer our research questions we chose to use survey research</a:t>
            </a:r>
          </a:p>
          <a:p>
            <a:r>
              <a:rPr lang="en-US" sz="2000" dirty="0"/>
              <a:t>Survey research is a quantitative and qualitative research method used for collecting data from a group of respondents</a:t>
            </a:r>
          </a:p>
          <a:p>
            <a:r>
              <a:rPr lang="en-US" sz="2000" dirty="0"/>
              <a:t>When doing survey research, the use of large random samples is important because they provide the most accurate estimates of what is true in the population.</a:t>
            </a:r>
          </a:p>
          <a:p>
            <a:pPr marL="0" indent="0">
              <a:buNone/>
            </a:pPr>
            <a:endParaRPr lang="en-US" sz="1800" dirty="0"/>
          </a:p>
        </p:txBody>
      </p:sp>
      <p:pic>
        <p:nvPicPr>
          <p:cNvPr id="7" name="Picture 6">
            <a:extLst>
              <a:ext uri="{FF2B5EF4-FFF2-40B4-BE49-F238E27FC236}">
                <a16:creationId xmlns:a16="http://schemas.microsoft.com/office/drawing/2014/main" id="{F2986B62-00A1-4C08-A950-4768C7A9F6E1}"/>
              </a:ext>
            </a:extLst>
          </p:cNvPr>
          <p:cNvPicPr>
            <a:picLocks noChangeAspect="1"/>
          </p:cNvPicPr>
          <p:nvPr/>
        </p:nvPicPr>
        <p:blipFill rotWithShape="1">
          <a:blip r:embed="rId2"/>
          <a:srcRect l="26054" r="12498" b="-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084060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F15A-D052-9A4A-ACD0-89D79712D85C}"/>
              </a:ext>
            </a:extLst>
          </p:cNvPr>
          <p:cNvSpPr>
            <a:spLocks noGrp="1"/>
          </p:cNvSpPr>
          <p:nvPr>
            <p:ph type="title"/>
          </p:nvPr>
        </p:nvSpPr>
        <p:spPr/>
        <p:txBody>
          <a:bodyPr anchor="b">
            <a:normAutofit/>
          </a:bodyPr>
          <a:lstStyle/>
          <a:p>
            <a:r>
              <a:rPr lang="en-US" dirty="0"/>
              <a:t>Creation Of The Survey</a:t>
            </a:r>
          </a:p>
        </p:txBody>
      </p:sp>
      <p:sp>
        <p:nvSpPr>
          <p:cNvPr id="3" name="Content Placeholder 2">
            <a:extLst>
              <a:ext uri="{FF2B5EF4-FFF2-40B4-BE49-F238E27FC236}">
                <a16:creationId xmlns:a16="http://schemas.microsoft.com/office/drawing/2014/main" id="{E6D47B57-336D-2C4D-9EC2-CB91DABF94B5}"/>
              </a:ext>
            </a:extLst>
          </p:cNvPr>
          <p:cNvSpPr>
            <a:spLocks noGrp="1"/>
          </p:cNvSpPr>
          <p:nvPr>
            <p:ph sz="half" idx="2"/>
          </p:nvPr>
        </p:nvSpPr>
        <p:spPr>
          <a:xfrm>
            <a:off x="836612" y="1851527"/>
            <a:ext cx="5157787" cy="3684588"/>
          </a:xfrm>
        </p:spPr>
        <p:txBody>
          <a:bodyPr>
            <a:normAutofit fontScale="92500" lnSpcReduction="10000"/>
          </a:bodyPr>
          <a:lstStyle/>
          <a:p>
            <a:r>
              <a:rPr lang="en-US" sz="2600" dirty="0"/>
              <a:t>Each of the project team members submitted potential questions to use in the survey based on previous research about juvenile delinquency and public opinion about criminal justice.</a:t>
            </a:r>
          </a:p>
          <a:p>
            <a:r>
              <a:rPr lang="en-US" sz="2600" dirty="0"/>
              <a:t>Some of these questions were discarded, some were used verbatim, and others were modified to address our specific research needs. </a:t>
            </a:r>
            <a:endParaRPr lang="en-US" sz="1700" dirty="0"/>
          </a:p>
        </p:txBody>
      </p:sp>
      <p:sp>
        <p:nvSpPr>
          <p:cNvPr id="7" name="Content Placeholder 6">
            <a:extLst>
              <a:ext uri="{FF2B5EF4-FFF2-40B4-BE49-F238E27FC236}">
                <a16:creationId xmlns:a16="http://schemas.microsoft.com/office/drawing/2014/main" id="{F4AB837A-313C-42E4-BFBA-3542A8BED7BF}"/>
              </a:ext>
            </a:extLst>
          </p:cNvPr>
          <p:cNvSpPr>
            <a:spLocks noGrp="1"/>
          </p:cNvSpPr>
          <p:nvPr>
            <p:ph sz="quarter" idx="4"/>
          </p:nvPr>
        </p:nvSpPr>
        <p:spPr>
          <a:xfrm>
            <a:off x="6172200" y="1907619"/>
            <a:ext cx="5183188" cy="3684588"/>
          </a:xfrm>
        </p:spPr>
        <p:txBody>
          <a:bodyPr>
            <a:normAutofit fontScale="85000" lnSpcReduction="20000"/>
          </a:bodyPr>
          <a:lstStyle/>
          <a:p>
            <a:r>
              <a:rPr lang="en-US" sz="2600" dirty="0"/>
              <a:t>The questionnaire was comprised of 23 questions total. Each of the group members typed up the questions into Qualtrics Research, a Survey Research and Analytics Application</a:t>
            </a:r>
          </a:p>
          <a:p>
            <a:r>
              <a:rPr lang="en-US" sz="2600" dirty="0"/>
              <a:t>Before sending out the survey to our project sample, we each asked colleagues and acquaintances to go review the questionnaire and notify us of any issues or problems. The final version of the questionnaire was updated based on these pretest responses. </a:t>
            </a:r>
          </a:p>
          <a:p>
            <a:endParaRPr lang="en-US" dirty="0"/>
          </a:p>
        </p:txBody>
      </p:sp>
    </p:spTree>
    <p:extLst>
      <p:ext uri="{BB962C8B-B14F-4D97-AF65-F5344CB8AC3E}">
        <p14:creationId xmlns:p14="http://schemas.microsoft.com/office/powerpoint/2010/main" val="398839334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1130</TotalTime>
  <Words>2234</Words>
  <Application>Microsoft Office PowerPoint</Application>
  <PresentationFormat>Widescreen</PresentationFormat>
  <Paragraphs>155</Paragraphs>
  <Slides>26</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26</vt:i4>
      </vt:variant>
    </vt:vector>
  </HeadingPairs>
  <TitlesOfParts>
    <vt:vector size="36" baseType="lpstr">
      <vt:lpstr>Arial</vt:lpstr>
      <vt:lpstr>Calibri</vt:lpstr>
      <vt:lpstr>Courier New</vt:lpstr>
      <vt:lpstr>GT Sectra</vt:lpstr>
      <vt:lpstr>Wingdings</vt:lpstr>
      <vt:lpstr>Custom Design</vt:lpstr>
      <vt:lpstr>1_Custom Design</vt:lpstr>
      <vt:lpstr>2_Custom Design</vt:lpstr>
      <vt:lpstr>3_Custom Design</vt:lpstr>
      <vt:lpstr>4_Custom Design</vt:lpstr>
      <vt:lpstr>Punitive versus Rehabilitative Approaches to Juvenile Crime: Survey Research for the State Attorney’s Office, 4th Judicial Circuit</vt:lpstr>
      <vt:lpstr>Introduction</vt:lpstr>
      <vt:lpstr>History</vt:lpstr>
      <vt:lpstr>Juvenile Justice Policy and Dispositions</vt:lpstr>
      <vt:lpstr>Perceptions of Juvenile Offenders</vt:lpstr>
      <vt:lpstr>Public Attitudes and Support for  Juvenile Offenders</vt:lpstr>
      <vt:lpstr>Research Questions</vt:lpstr>
      <vt:lpstr>Methodology: Survey Research</vt:lpstr>
      <vt:lpstr>Creation Of The Survey</vt:lpstr>
      <vt:lpstr>Distribution of the Questionnaire</vt:lpstr>
      <vt:lpstr>Data Analysis</vt:lpstr>
      <vt:lpstr>Geographic Information Systems (GIS)</vt:lpstr>
      <vt:lpstr>Geographic Information Systems (GIS)</vt:lpstr>
      <vt:lpstr>Preliminary Survey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Punitive versus Rehabilitative Approaches to Juvenile Crime</dc:title>
  <dc:creator>Kayla McGhee</dc:creator>
  <cp:lastModifiedBy>Blyler, Jenna</cp:lastModifiedBy>
  <cp:revision>43</cp:revision>
  <cp:lastPrinted>2020-11-16T14:28:19Z</cp:lastPrinted>
  <dcterms:created xsi:type="dcterms:W3CDTF">2020-11-13T16:21:31Z</dcterms:created>
  <dcterms:modified xsi:type="dcterms:W3CDTF">2021-03-31T00:52:05Z</dcterms:modified>
</cp:coreProperties>
</file>